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36"/>
  </p:notesMasterIdLst>
  <p:sldIdLst>
    <p:sldId id="258" r:id="rId2"/>
    <p:sldId id="260" r:id="rId3"/>
    <p:sldId id="262" r:id="rId4"/>
    <p:sldId id="265" r:id="rId5"/>
    <p:sldId id="266" r:id="rId6"/>
    <p:sldId id="271" r:id="rId7"/>
    <p:sldId id="267" r:id="rId8"/>
    <p:sldId id="268" r:id="rId9"/>
    <p:sldId id="272" r:id="rId10"/>
    <p:sldId id="273" r:id="rId11"/>
    <p:sldId id="274" r:id="rId12"/>
    <p:sldId id="269" r:id="rId13"/>
    <p:sldId id="270" r:id="rId14"/>
    <p:sldId id="275" r:id="rId15"/>
    <p:sldId id="281" r:id="rId16"/>
    <p:sldId id="282" r:id="rId17"/>
    <p:sldId id="283" r:id="rId18"/>
    <p:sldId id="284" r:id="rId19"/>
    <p:sldId id="285" r:id="rId20"/>
    <p:sldId id="277" r:id="rId21"/>
    <p:sldId id="286" r:id="rId22"/>
    <p:sldId id="287" r:id="rId23"/>
    <p:sldId id="288" r:id="rId24"/>
    <p:sldId id="289" r:id="rId25"/>
    <p:sldId id="290" r:id="rId26"/>
    <p:sldId id="292" r:id="rId27"/>
    <p:sldId id="278" r:id="rId28"/>
    <p:sldId id="293" r:id="rId29"/>
    <p:sldId id="294" r:id="rId30"/>
    <p:sldId id="295" r:id="rId31"/>
    <p:sldId id="296" r:id="rId32"/>
    <p:sldId id="280" r:id="rId33"/>
    <p:sldId id="279" r:id="rId34"/>
    <p:sldId id="264"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3" autoAdjust="0"/>
    <p:restoredTop sz="95400" autoAdjust="0"/>
  </p:normalViewPr>
  <p:slideViewPr>
    <p:cSldViewPr snapToGrid="0">
      <p:cViewPr varScale="1">
        <p:scale>
          <a:sx n="89" d="100"/>
          <a:sy n="89" d="100"/>
        </p:scale>
        <p:origin x="29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0D8E8F-D141-4C3A-AC79-64367EDF6243}" type="datetimeFigureOut">
              <a:rPr lang="en-IN" smtClean="0"/>
              <a:t>23-06-2021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0F2029-363B-493B-BC5E-4301EA189F2C}" type="slidenum">
              <a:rPr lang="en-IN" smtClean="0"/>
              <a:t>‹#›</a:t>
            </a:fld>
            <a:endParaRPr lang="en-IN"/>
          </a:p>
        </p:txBody>
      </p:sp>
    </p:spTree>
    <p:extLst>
      <p:ext uri="{BB962C8B-B14F-4D97-AF65-F5344CB8AC3E}">
        <p14:creationId xmlns:p14="http://schemas.microsoft.com/office/powerpoint/2010/main" val="243239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55575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6153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B0978FE4-9EF7-4D58-B580-D94D6A80FD27}" type="datetimeFigureOut">
              <a:rPr lang="en-IN" smtClean="0"/>
              <a:t>23-06-2021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891392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0978FE4-9EF7-4D58-B580-D94D6A80FD27}" type="datetimeFigureOut">
              <a:rPr lang="en-IN" smtClean="0"/>
              <a:t>23-06-2021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1546749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0978FE4-9EF7-4D58-B580-D94D6A80FD27}" type="datetimeFigureOut">
              <a:rPr lang="en-IN" smtClean="0"/>
              <a:t>23-06-2021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949214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0978FE4-9EF7-4D58-B580-D94D6A80FD27}" type="datetimeFigureOut">
              <a:rPr lang="en-IN" smtClean="0"/>
              <a:t>23-06-2021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1786814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0978FE4-9EF7-4D58-B580-D94D6A80FD27}" type="datetimeFigureOut">
              <a:rPr lang="en-IN" smtClean="0"/>
              <a:t>23-06-2021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8784754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B0978FE4-9EF7-4D58-B580-D94D6A80FD27}" type="datetimeFigureOut">
              <a:rPr lang="en-IN" smtClean="0"/>
              <a:t>23-06-2021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4012753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B0978FE4-9EF7-4D58-B580-D94D6A80FD27}" type="datetimeFigureOut">
              <a:rPr lang="en-IN" smtClean="0"/>
              <a:t>23-06-2021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2029067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B0978FE4-9EF7-4D58-B580-D94D6A80FD27}" type="datetimeFigureOut">
              <a:rPr lang="en-IN" smtClean="0"/>
              <a:t>23-06-2021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1475649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978FE4-9EF7-4D58-B580-D94D6A80FD27}" type="datetimeFigureOut">
              <a:rPr lang="en-IN" smtClean="0"/>
              <a:t>23-06-2021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2122656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978FE4-9EF7-4D58-B580-D94D6A80FD27}" type="datetimeFigureOut">
              <a:rPr lang="en-IN" smtClean="0"/>
              <a:t>23-06-2021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295898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978FE4-9EF7-4D58-B580-D94D6A80FD27}" type="datetimeFigureOut">
              <a:rPr lang="en-IN" smtClean="0"/>
              <a:t>23-06-2021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87E377A-FBDE-47A9-B3AC-A73E029BEEA7}" type="slidenum">
              <a:rPr lang="en-IN" smtClean="0"/>
              <a:t>‹#›</a:t>
            </a:fld>
            <a:endParaRPr lang="en-IN"/>
          </a:p>
        </p:txBody>
      </p:sp>
    </p:spTree>
    <p:extLst>
      <p:ext uri="{BB962C8B-B14F-4D97-AF65-F5344CB8AC3E}">
        <p14:creationId xmlns:p14="http://schemas.microsoft.com/office/powerpoint/2010/main" val="38586759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978FE4-9EF7-4D58-B580-D94D6A80FD27}" type="datetimeFigureOut">
              <a:rPr lang="en-IN" smtClean="0"/>
              <a:t>23-06-2021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7E377A-FBDE-47A9-B3AC-A73E029BEEA7}" type="slidenum">
              <a:rPr lang="en-IN" smtClean="0"/>
              <a:t>‹#›</a:t>
            </a:fld>
            <a:endParaRPr lang="en-IN"/>
          </a:p>
        </p:txBody>
      </p:sp>
    </p:spTree>
    <p:extLst>
      <p:ext uri="{BB962C8B-B14F-4D97-AF65-F5344CB8AC3E}">
        <p14:creationId xmlns:p14="http://schemas.microsoft.com/office/powerpoint/2010/main" val="78913836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localhost:8888/notebooks/Desktop/InnomaticsAI/Project1/project_IMDB_moviereviews.ipynb#observation-:-The-Distribution-of-the-Votes-is-right-skewed-(+vely-skewed)-as-mean-%3E-median" TargetMode="Externa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hyperlink" Target="https://www.imdb.com/search/title/?groups=top_1000&amp;start=1&amp;ref_=adv_nxt"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3" descr="A group of people posing for the camera&#10;&#10;Description generated with very high confidence"/>
          <p:cNvPicPr preferRelativeResize="0"/>
          <p:nvPr/>
        </p:nvPicPr>
        <p:blipFill rotWithShape="1">
          <a:blip r:embed="rId3">
            <a:alphaModFix/>
          </a:blip>
          <a:srcRect t="15378" r="-3" b="15373"/>
          <a:stretch/>
        </p:blipFill>
        <p:spPr>
          <a:xfrm>
            <a:off x="3649321" y="3"/>
            <a:ext cx="4609359" cy="2426373"/>
          </a:xfrm>
          <a:custGeom>
            <a:avLst/>
            <a:gdLst/>
            <a:ahLst/>
            <a:cxnLst/>
            <a:rect l="l" t="t" r="r" b="b"/>
            <a:pathLst>
              <a:path w="4609359" h="2130473" extrusionOk="0">
                <a:moveTo>
                  <a:pt x="986689" y="0"/>
                </a:moveTo>
                <a:lnTo>
                  <a:pt x="4609359" y="0"/>
                </a:lnTo>
                <a:lnTo>
                  <a:pt x="3622670" y="2130473"/>
                </a:lnTo>
                <a:lnTo>
                  <a:pt x="0" y="2130473"/>
                </a:lnTo>
                <a:close/>
              </a:path>
            </a:pathLst>
          </a:custGeom>
          <a:noFill/>
          <a:ln>
            <a:noFill/>
          </a:ln>
        </p:spPr>
      </p:pic>
      <p:pic>
        <p:nvPicPr>
          <p:cNvPr id="92" name="Google Shape;92;p13" descr="A large sign above the front of a building&#10;&#10;Description generated with very high confidence"/>
          <p:cNvPicPr preferRelativeResize="0"/>
          <p:nvPr/>
        </p:nvPicPr>
        <p:blipFill rotWithShape="1">
          <a:blip r:embed="rId4">
            <a:alphaModFix/>
          </a:blip>
          <a:srcRect t="35118" r="2" b="17274"/>
          <a:stretch/>
        </p:blipFill>
        <p:spPr>
          <a:xfrm>
            <a:off x="20" y="-6954"/>
            <a:ext cx="4475120" cy="2426373"/>
          </a:xfrm>
          <a:custGeom>
            <a:avLst/>
            <a:gdLst/>
            <a:ahLst/>
            <a:cxnLst/>
            <a:rect l="l" t="t" r="r" b="b"/>
            <a:pathLst>
              <a:path w="4475140" h="2130473" extrusionOk="0">
                <a:moveTo>
                  <a:pt x="0" y="0"/>
                </a:moveTo>
                <a:lnTo>
                  <a:pt x="1074821" y="0"/>
                </a:lnTo>
                <a:lnTo>
                  <a:pt x="1074821" y="239"/>
                </a:lnTo>
                <a:lnTo>
                  <a:pt x="4475140" y="239"/>
                </a:lnTo>
                <a:lnTo>
                  <a:pt x="3488563" y="2130473"/>
                </a:lnTo>
                <a:lnTo>
                  <a:pt x="0" y="2130473"/>
                </a:lnTo>
                <a:close/>
              </a:path>
            </a:pathLst>
          </a:custGeom>
          <a:noFill/>
          <a:ln>
            <a:noFill/>
          </a:ln>
        </p:spPr>
      </p:pic>
      <p:pic>
        <p:nvPicPr>
          <p:cNvPr id="93" name="Google Shape;93;p13" descr="A group of people sitting at a table&#10;&#10;Description generated with very high confidence"/>
          <p:cNvPicPr preferRelativeResize="0"/>
          <p:nvPr/>
        </p:nvPicPr>
        <p:blipFill rotWithShape="1">
          <a:blip r:embed="rId5">
            <a:alphaModFix/>
          </a:blip>
          <a:srcRect t="30138" r="3" b="10194"/>
          <a:stretch/>
        </p:blipFill>
        <p:spPr>
          <a:xfrm>
            <a:off x="7431341" y="1"/>
            <a:ext cx="4760659" cy="2426373"/>
          </a:xfrm>
          <a:custGeom>
            <a:avLst/>
            <a:gdLst/>
            <a:ahLst/>
            <a:cxnLst/>
            <a:rect l="l" t="t" r="r" b="b"/>
            <a:pathLst>
              <a:path w="4760659" h="2130473" extrusionOk="0">
                <a:moveTo>
                  <a:pt x="986689" y="0"/>
                </a:moveTo>
                <a:lnTo>
                  <a:pt x="4760659" y="0"/>
                </a:lnTo>
                <a:lnTo>
                  <a:pt x="4760659" y="2130473"/>
                </a:lnTo>
                <a:lnTo>
                  <a:pt x="0" y="2130473"/>
                </a:lnTo>
                <a:close/>
              </a:path>
            </a:pathLst>
          </a:custGeom>
          <a:noFill/>
          <a:ln>
            <a:noFill/>
          </a:ln>
        </p:spPr>
      </p:pic>
      <p:pic>
        <p:nvPicPr>
          <p:cNvPr id="94" name="Google Shape;94;p13" descr="A group of people looking at the camera&#10;&#10;Description generated with very high confidence"/>
          <p:cNvPicPr preferRelativeResize="0"/>
          <p:nvPr/>
        </p:nvPicPr>
        <p:blipFill rotWithShape="1">
          <a:blip r:embed="rId6">
            <a:alphaModFix/>
          </a:blip>
          <a:srcRect r="1" b="27199"/>
          <a:stretch/>
        </p:blipFill>
        <p:spPr>
          <a:xfrm>
            <a:off x="7716860" y="4438580"/>
            <a:ext cx="4475140" cy="2419419"/>
          </a:xfrm>
          <a:custGeom>
            <a:avLst/>
            <a:gdLst/>
            <a:ahLst/>
            <a:cxnLst/>
            <a:rect l="l" t="t" r="r" b="b"/>
            <a:pathLst>
              <a:path w="4475140" h="2174680" extrusionOk="0">
                <a:moveTo>
                  <a:pt x="1006941" y="0"/>
                </a:moveTo>
                <a:lnTo>
                  <a:pt x="4475140" y="0"/>
                </a:lnTo>
                <a:lnTo>
                  <a:pt x="4475140" y="2174680"/>
                </a:lnTo>
                <a:lnTo>
                  <a:pt x="3400319" y="2174680"/>
                </a:lnTo>
                <a:lnTo>
                  <a:pt x="3400319" y="2174202"/>
                </a:lnTo>
                <a:lnTo>
                  <a:pt x="0" y="2174202"/>
                </a:lnTo>
                <a:close/>
              </a:path>
            </a:pathLst>
          </a:custGeom>
          <a:noFill/>
          <a:ln>
            <a:noFill/>
          </a:ln>
        </p:spPr>
      </p:pic>
      <p:pic>
        <p:nvPicPr>
          <p:cNvPr id="95" name="Google Shape;95;p13" descr="A group of people standing in a room&#10;&#10;Description generated with very high confidence"/>
          <p:cNvPicPr preferRelativeResize="0"/>
          <p:nvPr/>
        </p:nvPicPr>
        <p:blipFill rotWithShape="1">
          <a:blip r:embed="rId7">
            <a:alphaModFix/>
          </a:blip>
          <a:srcRect r="-1" b="27961"/>
          <a:stretch/>
        </p:blipFill>
        <p:spPr>
          <a:xfrm>
            <a:off x="4039737" y="4438045"/>
            <a:ext cx="4523640" cy="2419953"/>
          </a:xfrm>
          <a:custGeom>
            <a:avLst/>
            <a:gdLst/>
            <a:ahLst/>
            <a:cxnLst/>
            <a:rect l="l" t="t" r="r" b="b"/>
            <a:pathLst>
              <a:path w="4523640" h="2175160" extrusionOk="0">
                <a:moveTo>
                  <a:pt x="0" y="0"/>
                </a:moveTo>
                <a:lnTo>
                  <a:pt x="4523640" y="0"/>
                </a:lnTo>
                <a:lnTo>
                  <a:pt x="3516256" y="2175160"/>
                </a:lnTo>
                <a:lnTo>
                  <a:pt x="0" y="2175160"/>
                </a:lnTo>
                <a:lnTo>
                  <a:pt x="0" y="2174920"/>
                </a:lnTo>
                <a:lnTo>
                  <a:pt x="14159" y="2174920"/>
                </a:lnTo>
                <a:lnTo>
                  <a:pt x="1021100" y="718"/>
                </a:lnTo>
                <a:lnTo>
                  <a:pt x="0" y="718"/>
                </a:lnTo>
                <a:close/>
              </a:path>
            </a:pathLst>
          </a:custGeom>
          <a:noFill/>
          <a:ln>
            <a:noFill/>
          </a:ln>
        </p:spPr>
      </p:pic>
      <p:pic>
        <p:nvPicPr>
          <p:cNvPr id="96" name="Google Shape;96;p13" descr="A group of people sitting at a table&#10;&#10;Description generated with very high confidence"/>
          <p:cNvPicPr preferRelativeResize="0"/>
          <p:nvPr/>
        </p:nvPicPr>
        <p:blipFill rotWithShape="1">
          <a:blip r:embed="rId8">
            <a:alphaModFix/>
          </a:blip>
          <a:srcRect t="33084" b="530"/>
          <a:stretch/>
        </p:blipFill>
        <p:spPr>
          <a:xfrm>
            <a:off x="-2" y="4445000"/>
            <a:ext cx="4908824" cy="2419953"/>
          </a:xfrm>
          <a:custGeom>
            <a:avLst/>
            <a:gdLst/>
            <a:ahLst/>
            <a:cxnLst/>
            <a:rect l="l" t="t" r="r" b="b"/>
            <a:pathLst>
              <a:path w="4908824" h="2175160" extrusionOk="0">
                <a:moveTo>
                  <a:pt x="0" y="0"/>
                </a:moveTo>
                <a:lnTo>
                  <a:pt x="4908824" y="0"/>
                </a:lnTo>
                <a:lnTo>
                  <a:pt x="3901440" y="2175160"/>
                </a:lnTo>
                <a:lnTo>
                  <a:pt x="0" y="2175160"/>
                </a:lnTo>
                <a:close/>
              </a:path>
            </a:pathLst>
          </a:custGeom>
          <a:noFill/>
          <a:ln>
            <a:noFill/>
          </a:ln>
        </p:spPr>
      </p:pic>
      <p:pic>
        <p:nvPicPr>
          <p:cNvPr id="97" name="Google Shape;97;p13"/>
          <p:cNvPicPr preferRelativeResize="0"/>
          <p:nvPr/>
        </p:nvPicPr>
        <p:blipFill rotWithShape="1">
          <a:blip r:embed="rId9">
            <a:alphaModFix/>
          </a:blip>
          <a:srcRect/>
          <a:stretch/>
        </p:blipFill>
        <p:spPr>
          <a:xfrm>
            <a:off x="12700" y="2433329"/>
            <a:ext cx="12107697" cy="1997759"/>
          </a:xfrm>
          <a:prstGeom prst="rect">
            <a:avLst/>
          </a:prstGeom>
          <a:noFill/>
          <a:ln>
            <a:noFill/>
          </a:ln>
        </p:spPr>
      </p:pic>
    </p:spTree>
    <p:extLst>
      <p:ext uri="{BB962C8B-B14F-4D97-AF65-F5344CB8AC3E}">
        <p14:creationId xmlns:p14="http://schemas.microsoft.com/office/powerpoint/2010/main" val="24346552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4571" y="1703672"/>
            <a:ext cx="10515600" cy="4504623"/>
          </a:xfrm>
        </p:spPr>
        <p:txBody>
          <a:bodyPr>
            <a:normAutofit fontScale="90000"/>
          </a:bodyPr>
          <a:lstStyle/>
          <a:p>
            <a:r>
              <a:rPr lang="en-US" sz="1800" dirty="0" smtClean="0"/>
              <a:t>Imputing the Null Values : (Certified, Gross(</a:t>
            </a:r>
            <a:r>
              <a:rPr lang="en-US" sz="1800" dirty="0" err="1" smtClean="0"/>
              <a:t>millionsUS</a:t>
            </a:r>
            <a:r>
              <a:rPr lang="en-US" sz="1800" dirty="0" smtClean="0"/>
              <a:t>$), </a:t>
            </a:r>
            <a:r>
              <a:rPr lang="en-US" sz="1800" dirty="0" err="1" smtClean="0"/>
              <a:t>LikePrediction</a:t>
            </a:r>
            <a:r>
              <a:rPr lang="en-US" sz="1800" dirty="0" smtClean="0"/>
              <a:t>(%) have null values)</a:t>
            </a:r>
            <a:br>
              <a:rPr lang="en-US" sz="1800" dirty="0" smtClean="0"/>
            </a:br>
            <a:r>
              <a:rPr lang="en-US" sz="1800" dirty="0"/>
              <a:t/>
            </a:r>
            <a:br>
              <a:rPr lang="en-US" sz="1800" dirty="0"/>
            </a:br>
            <a:r>
              <a:rPr lang="en-US" sz="1800" dirty="0" smtClean="0"/>
              <a:t>This is done by using the necessary conditions with the help of user defined functions for more accuracy not just merely replacing median or mean.</a:t>
            </a:r>
            <a:br>
              <a:rPr lang="en-US" sz="1800" dirty="0" smtClean="0"/>
            </a:br>
            <a:r>
              <a:rPr lang="en-US" sz="1800" dirty="0"/>
              <a:t/>
            </a:r>
            <a:br>
              <a:rPr lang="en-US" sz="1800" dirty="0"/>
            </a:br>
            <a:r>
              <a:rPr lang="en-US" sz="1800" dirty="0" smtClean="0"/>
              <a:t/>
            </a:r>
            <a:br>
              <a:rPr lang="en-US" sz="1800" dirty="0" smtClean="0"/>
            </a:br>
            <a:r>
              <a:rPr lang="en-US" sz="1800" dirty="0" smtClean="0"/>
              <a:t>The User Defined Functions are so helpful in exploring the Data in greater depths. </a:t>
            </a:r>
            <a:br>
              <a:rPr lang="en-US" sz="1800" dirty="0" smtClean="0"/>
            </a:br>
            <a:r>
              <a:rPr lang="en-US" sz="1800" dirty="0"/>
              <a:t/>
            </a:r>
            <a:br>
              <a:rPr lang="en-US" sz="1800" dirty="0"/>
            </a:br>
            <a:r>
              <a:rPr lang="en-US" sz="1800" dirty="0" smtClean="0"/>
              <a:t>For example the below functions that I created </a:t>
            </a:r>
            <a:r>
              <a:rPr lang="en-US" sz="1800" dirty="0" err="1" smtClean="0"/>
              <a:t>wil</a:t>
            </a:r>
            <a:r>
              <a:rPr lang="en-US" sz="1800" dirty="0" smtClean="0"/>
              <a:t> be helpful for deep analysis of each movie</a:t>
            </a:r>
            <a:r>
              <a:rPr lang="en-US" sz="1800" dirty="0"/>
              <a:t/>
            </a:r>
            <a:br>
              <a:rPr lang="en-US" sz="1800" dirty="0"/>
            </a:br>
            <a:r>
              <a:rPr lang="en-US" sz="1800" dirty="0" smtClean="0"/>
              <a:t/>
            </a:r>
            <a:br>
              <a:rPr lang="en-US" sz="1800" dirty="0" smtClean="0"/>
            </a:br>
            <a:r>
              <a:rPr lang="en-US" sz="1800" dirty="0"/>
              <a:t/>
            </a:r>
            <a:br>
              <a:rPr lang="en-US" sz="1800" dirty="0"/>
            </a:br>
            <a:r>
              <a:rPr lang="en-US" sz="1800" dirty="0"/>
              <a:t>1. </a:t>
            </a:r>
            <a:r>
              <a:rPr lang="en-US" sz="1800" dirty="0" err="1" smtClean="0"/>
              <a:t>moviesearchbyactordct</a:t>
            </a:r>
            <a:r>
              <a:rPr lang="en-US" sz="1800" dirty="0" smtClean="0"/>
              <a:t>(</a:t>
            </a:r>
            <a:r>
              <a:rPr lang="en-US" sz="1800" dirty="0" err="1" smtClean="0"/>
              <a:t>actor_name</a:t>
            </a:r>
            <a:r>
              <a:rPr lang="en-US" sz="1800" dirty="0" smtClean="0"/>
              <a:t>)[0/1]  </a:t>
            </a:r>
            <a:br>
              <a:rPr lang="en-US" sz="1800" dirty="0" smtClean="0"/>
            </a:br>
            <a:r>
              <a:rPr lang="en-US" sz="1800" dirty="0"/>
              <a:t> </a:t>
            </a:r>
            <a:r>
              <a:rPr lang="en-US" sz="1800" dirty="0" smtClean="0"/>
              <a:t>                                             # creating </a:t>
            </a:r>
            <a:r>
              <a:rPr lang="en-US" sz="1800" dirty="0"/>
              <a:t>a database for finding the name of the movie using actor names   </a:t>
            </a:r>
            <a:r>
              <a:rPr lang="en-US" sz="1800" dirty="0" smtClean="0"/>
              <a:t/>
            </a:r>
            <a:br>
              <a:rPr lang="en-US" sz="1800" dirty="0" smtClean="0"/>
            </a:br>
            <a:r>
              <a:rPr lang="en-US" sz="1800" dirty="0" smtClean="0"/>
              <a:t>                                              # if 0 then it gives no. of movies he acted else if 1 then it gives the movie details of that actor</a:t>
            </a:r>
            <a:br>
              <a:rPr lang="en-US" sz="1800" dirty="0" smtClean="0"/>
            </a:br>
            <a:r>
              <a:rPr lang="en-US" sz="1800" dirty="0"/>
              <a:t/>
            </a:r>
            <a:br>
              <a:rPr lang="en-US" sz="1800" dirty="0"/>
            </a:br>
            <a:r>
              <a:rPr lang="en-US" sz="1800" dirty="0"/>
              <a:t>2. </a:t>
            </a:r>
            <a:r>
              <a:rPr lang="en-US" sz="1800" dirty="0" err="1" smtClean="0"/>
              <a:t>actorsearchbymovie</a:t>
            </a:r>
            <a:r>
              <a:rPr lang="en-US" sz="1800" dirty="0" smtClean="0"/>
              <a:t>(</a:t>
            </a:r>
            <a:r>
              <a:rPr lang="en-US" sz="1800" dirty="0" err="1" smtClean="0"/>
              <a:t>movie_name</a:t>
            </a:r>
            <a:r>
              <a:rPr lang="en-US" sz="1800" dirty="0" smtClean="0"/>
              <a:t>)</a:t>
            </a:r>
            <a:br>
              <a:rPr lang="en-US" sz="1800" dirty="0" smtClean="0"/>
            </a:br>
            <a:r>
              <a:rPr lang="en-US" sz="1800" dirty="0"/>
              <a:t>                                              </a:t>
            </a:r>
            <a:r>
              <a:rPr lang="en-US" sz="1800" dirty="0" smtClean="0"/>
              <a:t># </a:t>
            </a:r>
            <a:r>
              <a:rPr lang="en-US" sz="1800" dirty="0"/>
              <a:t>creating a database for finding the stars of the movie using movie </a:t>
            </a:r>
            <a:r>
              <a:rPr lang="en-US" sz="1800" dirty="0" smtClean="0"/>
              <a:t>names</a:t>
            </a:r>
            <a:br>
              <a:rPr lang="en-US" sz="1800" dirty="0" smtClean="0"/>
            </a:br>
            <a:r>
              <a:rPr lang="en-US" sz="1800" dirty="0" smtClean="0"/>
              <a:t>                                               </a:t>
            </a:r>
            <a:br>
              <a:rPr lang="en-US" sz="1800" dirty="0" smtClean="0"/>
            </a:br>
            <a:r>
              <a:rPr lang="en-US" sz="1800" dirty="0"/>
              <a:t/>
            </a:r>
            <a:br>
              <a:rPr lang="en-US" sz="1800" dirty="0"/>
            </a:br>
            <a:r>
              <a:rPr lang="en-US" sz="1800" dirty="0" smtClean="0"/>
              <a:t>3. </a:t>
            </a:r>
            <a:r>
              <a:rPr lang="en-US" sz="1800" dirty="0" err="1" smtClean="0"/>
              <a:t>genrebymovie</a:t>
            </a:r>
            <a:r>
              <a:rPr lang="en-US" sz="1800" dirty="0" smtClean="0"/>
              <a:t>(</a:t>
            </a:r>
            <a:r>
              <a:rPr lang="en-US" sz="1800" dirty="0" err="1" smtClean="0"/>
              <a:t>movie_name</a:t>
            </a:r>
            <a:r>
              <a:rPr lang="en-US" sz="1800" dirty="0" smtClean="0"/>
              <a:t>)</a:t>
            </a:r>
            <a:br>
              <a:rPr lang="en-US" sz="1800" dirty="0" smtClean="0"/>
            </a:br>
            <a:r>
              <a:rPr lang="en-US" sz="1800" dirty="0"/>
              <a:t>                                              # </a:t>
            </a:r>
            <a:r>
              <a:rPr lang="en-US" sz="1800" dirty="0" smtClean="0"/>
              <a:t>creating </a:t>
            </a:r>
            <a:r>
              <a:rPr lang="en-US" sz="1800" dirty="0"/>
              <a:t>a database for finding the genre of the movie using movie </a:t>
            </a:r>
            <a:r>
              <a:rPr lang="en-US" sz="1800" dirty="0" smtClean="0"/>
              <a:t>names</a:t>
            </a:r>
            <a:br>
              <a:rPr lang="en-US" sz="1800" dirty="0" smtClean="0"/>
            </a:br>
            <a:r>
              <a:rPr lang="en-US" sz="1800" dirty="0"/>
              <a:t/>
            </a:r>
            <a:br>
              <a:rPr lang="en-US" sz="1800" dirty="0"/>
            </a:br>
            <a:r>
              <a:rPr lang="en-US" sz="1800" dirty="0" smtClean="0"/>
              <a:t>4. </a:t>
            </a:r>
            <a:r>
              <a:rPr lang="en-US" sz="1800" dirty="0" err="1" smtClean="0"/>
              <a:t>gendct</a:t>
            </a:r>
            <a:r>
              <a:rPr lang="en-US" sz="1800" dirty="0"/>
              <a:t/>
            </a:r>
            <a:br>
              <a:rPr lang="en-US" sz="1800" dirty="0"/>
            </a:br>
            <a:r>
              <a:rPr lang="en-US" sz="1800" dirty="0"/>
              <a:t>                                               # </a:t>
            </a:r>
            <a:r>
              <a:rPr lang="en-US" sz="1800" dirty="0" smtClean="0"/>
              <a:t>creating </a:t>
            </a:r>
            <a:r>
              <a:rPr lang="en-US" sz="1800" dirty="0"/>
              <a:t>a dictionary for storing the frequency of all kinds of </a:t>
            </a:r>
            <a:r>
              <a:rPr lang="en-US" sz="1800" dirty="0" smtClean="0"/>
              <a:t>genres</a:t>
            </a:r>
            <a:br>
              <a:rPr lang="en-US" sz="1800" dirty="0" smtClean="0"/>
            </a:br>
            <a:r>
              <a:rPr lang="en-US" sz="1800" dirty="0"/>
              <a:t/>
            </a:r>
            <a:br>
              <a:rPr lang="en-US" sz="1800" dirty="0"/>
            </a:br>
            <a:r>
              <a:rPr lang="en-US" sz="1800" dirty="0" smtClean="0"/>
              <a:t/>
            </a:r>
            <a:br>
              <a:rPr lang="en-US" sz="1800" dirty="0" smtClean="0"/>
            </a:br>
            <a:r>
              <a:rPr lang="en-US" sz="1800" dirty="0"/>
              <a:t/>
            </a:r>
            <a:br>
              <a:rPr lang="en-US" sz="1800" dirty="0"/>
            </a:br>
            <a:r>
              <a:rPr lang="en-US" sz="1800" dirty="0" smtClean="0"/>
              <a:t/>
            </a:r>
            <a:br>
              <a:rPr lang="en-US" sz="1800" dirty="0" smtClean="0"/>
            </a:br>
            <a:r>
              <a:rPr lang="en-US" sz="1800" dirty="0"/>
              <a:t/>
            </a:r>
            <a:br>
              <a:rPr lang="en-US" sz="1800" dirty="0"/>
            </a:br>
            <a:r>
              <a:rPr lang="en-US" sz="1800" dirty="0" smtClean="0"/>
              <a:t/>
            </a:r>
            <a:br>
              <a:rPr lang="en-US" sz="1800" dirty="0" smtClean="0"/>
            </a:br>
            <a:endParaRPr lang="en-IN" sz="1800" dirty="0"/>
          </a:p>
        </p:txBody>
      </p:sp>
    </p:spTree>
    <p:extLst>
      <p:ext uri="{BB962C8B-B14F-4D97-AF65-F5344CB8AC3E}">
        <p14:creationId xmlns:p14="http://schemas.microsoft.com/office/powerpoint/2010/main" val="37412529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1572" y="144380"/>
            <a:ext cx="10817994" cy="1068404"/>
          </a:xfrm>
        </p:spPr>
        <p:txBody>
          <a:bodyPr>
            <a:normAutofit fontScale="90000"/>
          </a:bodyPr>
          <a:lstStyle/>
          <a:p>
            <a:r>
              <a:rPr lang="en-US" sz="1800" dirty="0" smtClean="0"/>
              <a:t>The final Dataset can be reduced by removing Crew, </a:t>
            </a:r>
            <a:r>
              <a:rPr lang="en-US" sz="1800" dirty="0" err="1" smtClean="0"/>
              <a:t>GenreCombo</a:t>
            </a:r>
            <a:r>
              <a:rPr lang="en-US" sz="1800" dirty="0" smtClean="0"/>
              <a:t> columns into the following after designing</a:t>
            </a:r>
            <a:br>
              <a:rPr lang="en-US" sz="1800" dirty="0" smtClean="0"/>
            </a:br>
            <a:r>
              <a:rPr lang="en-US" sz="1800" dirty="0"/>
              <a:t/>
            </a:r>
            <a:br>
              <a:rPr lang="en-US" sz="1800" dirty="0"/>
            </a:br>
            <a:r>
              <a:rPr lang="en-US" sz="1800" dirty="0" smtClean="0"/>
              <a:t>the desired functions to  analyze them.</a:t>
            </a:r>
            <a:br>
              <a:rPr lang="en-US" sz="1800" dirty="0" smtClean="0"/>
            </a:br>
            <a:endParaRPr lang="en-IN"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6649" y="1001028"/>
            <a:ext cx="10058400" cy="5657850"/>
          </a:xfrm>
          <a:prstGeom prst="rect">
            <a:avLst/>
          </a:prstGeom>
        </p:spPr>
      </p:pic>
    </p:spTree>
    <p:extLst>
      <p:ext uri="{BB962C8B-B14F-4D97-AF65-F5344CB8AC3E}">
        <p14:creationId xmlns:p14="http://schemas.microsoft.com/office/powerpoint/2010/main" val="41687566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2186" y="384561"/>
            <a:ext cx="10515600" cy="6135880"/>
          </a:xfrm>
        </p:spPr>
        <p:txBody>
          <a:bodyPr>
            <a:normAutofit/>
          </a:bodyPr>
          <a:lstStyle/>
          <a:p>
            <a:r>
              <a:rPr lang="en-US" sz="1800" dirty="0">
                <a:solidFill>
                  <a:srgbClr val="FF0000"/>
                </a:solidFill>
                <a:latin typeface="+mn-lt"/>
              </a:rPr>
              <a:t>8. Data Analysis</a:t>
            </a:r>
            <a:r>
              <a:rPr lang="en-US" sz="1800" dirty="0" smtClean="0">
                <a:solidFill>
                  <a:srgbClr val="FF0000"/>
                </a:solidFill>
                <a:latin typeface="+mn-lt"/>
              </a:rPr>
              <a:t>:</a:t>
            </a:r>
            <a:br>
              <a:rPr lang="en-US" sz="1800" dirty="0" smtClean="0">
                <a:solidFill>
                  <a:srgbClr val="FF0000"/>
                </a:solidFill>
                <a:latin typeface="+mn-lt"/>
              </a:rPr>
            </a:br>
            <a:r>
              <a:rPr lang="en-US" sz="1800" dirty="0">
                <a:solidFill>
                  <a:srgbClr val="FF0000"/>
                </a:solidFill>
                <a:latin typeface="+mn-lt"/>
              </a:rPr>
              <a:t/>
            </a:r>
            <a:br>
              <a:rPr lang="en-US" sz="1800" dirty="0">
                <a:solidFill>
                  <a:srgbClr val="FF0000"/>
                </a:solidFill>
                <a:latin typeface="+mn-lt"/>
              </a:rPr>
            </a:br>
            <a:r>
              <a:rPr lang="en-US" sz="1800" dirty="0">
                <a:solidFill>
                  <a:srgbClr val="FF0000"/>
                </a:solidFill>
                <a:latin typeface="+mn-lt"/>
              </a:rPr>
              <a:t>	</a:t>
            </a:r>
            <a:r>
              <a:rPr lang="en-US" sz="1800" dirty="0" smtClean="0">
                <a:latin typeface="+mn-lt"/>
              </a:rPr>
              <a:t>- </a:t>
            </a:r>
            <a:r>
              <a:rPr lang="en-US" sz="1800" dirty="0" err="1">
                <a:latin typeface="+mn-lt"/>
              </a:rPr>
              <a:t>Uni-variate</a:t>
            </a:r>
            <a:r>
              <a:rPr lang="en-US" sz="1800" dirty="0">
                <a:latin typeface="+mn-lt"/>
              </a:rPr>
              <a:t> Analysis </a:t>
            </a:r>
            <a:br>
              <a:rPr lang="en-US" sz="1800" dirty="0">
                <a:latin typeface="+mn-lt"/>
              </a:rPr>
            </a:br>
            <a:r>
              <a:rPr lang="en-US" sz="1800" dirty="0">
                <a:latin typeface="+mn-lt"/>
              </a:rPr>
              <a:t>		* Each variable should be </a:t>
            </a:r>
            <a:r>
              <a:rPr lang="en-US" sz="1800" dirty="0" err="1">
                <a:latin typeface="+mn-lt"/>
              </a:rPr>
              <a:t>analysed</a:t>
            </a:r>
            <a:r>
              <a:rPr lang="en-US" sz="1800" dirty="0">
                <a:latin typeface="+mn-lt"/>
              </a:rPr>
              <a:t> separately</a:t>
            </a:r>
            <a:br>
              <a:rPr lang="en-US" sz="1800" dirty="0">
                <a:latin typeface="+mn-lt"/>
              </a:rPr>
            </a:br>
            <a:r>
              <a:rPr lang="en-US" sz="1800" dirty="0">
                <a:latin typeface="+mn-lt"/>
              </a:rPr>
              <a:t>		* The main purpose of </a:t>
            </a:r>
            <a:r>
              <a:rPr lang="en-US" sz="1800" dirty="0" err="1">
                <a:latin typeface="+mn-lt"/>
              </a:rPr>
              <a:t>univariate</a:t>
            </a:r>
            <a:r>
              <a:rPr lang="en-US" sz="1800" dirty="0">
                <a:latin typeface="+mn-lt"/>
              </a:rPr>
              <a:t> analysis is to describe the data and find patterns that 			    exists with in </a:t>
            </a:r>
            <a:r>
              <a:rPr lang="en-US" sz="1800" dirty="0" smtClean="0">
                <a:latin typeface="+mn-lt"/>
              </a:rPr>
              <a:t>it</a:t>
            </a:r>
            <a:br>
              <a:rPr lang="en-US" sz="1800" dirty="0" smtClean="0">
                <a:latin typeface="+mn-lt"/>
              </a:rPr>
            </a:br>
            <a:r>
              <a:rPr lang="en-US" sz="1800" dirty="0">
                <a:latin typeface="+mn-lt"/>
              </a:rPr>
              <a:t/>
            </a:r>
            <a:br>
              <a:rPr lang="en-US" sz="1800" dirty="0">
                <a:latin typeface="+mn-lt"/>
              </a:rPr>
            </a:br>
            <a:r>
              <a:rPr lang="en-US" sz="1800" dirty="0">
                <a:latin typeface="+mn-lt"/>
              </a:rPr>
              <a:t>The </a:t>
            </a:r>
            <a:r>
              <a:rPr lang="en-US" sz="1800" dirty="0" err="1">
                <a:latin typeface="+mn-lt"/>
              </a:rPr>
              <a:t>Univariate</a:t>
            </a:r>
            <a:r>
              <a:rPr lang="en-US" sz="1800" dirty="0">
                <a:latin typeface="+mn-lt"/>
              </a:rPr>
              <a:t> Plots for the Categorical Plots(#directors,#</a:t>
            </a:r>
            <a:r>
              <a:rPr lang="en-US" sz="1800" dirty="0" err="1">
                <a:latin typeface="+mn-lt"/>
              </a:rPr>
              <a:t>genres,decadeofrelease,Certified</a:t>
            </a:r>
            <a:r>
              <a:rPr lang="en-US" sz="1800" dirty="0">
                <a:latin typeface="+mn-lt"/>
              </a:rPr>
              <a:t>) are:</a:t>
            </a:r>
            <a:br>
              <a:rPr lang="en-US" sz="1800" dirty="0">
                <a:latin typeface="+mn-lt"/>
              </a:rPr>
            </a:br>
            <a:r>
              <a:rPr lang="en-US" sz="1800" dirty="0">
                <a:latin typeface="+mn-lt"/>
              </a:rPr>
              <a:t>1. bar Plot  (</a:t>
            </a:r>
            <a:r>
              <a:rPr lang="en-US" sz="1800" dirty="0" err="1">
                <a:latin typeface="+mn-lt"/>
              </a:rPr>
              <a:t>countplot</a:t>
            </a:r>
            <a:r>
              <a:rPr lang="en-US" sz="1800" dirty="0">
                <a:latin typeface="+mn-lt"/>
              </a:rPr>
              <a:t> in </a:t>
            </a:r>
            <a:r>
              <a:rPr lang="en-US" sz="1800" dirty="0" err="1">
                <a:latin typeface="+mn-lt"/>
              </a:rPr>
              <a:t>seaborn</a:t>
            </a:r>
            <a:r>
              <a:rPr lang="en-US" sz="1800" dirty="0">
                <a:latin typeface="+mn-lt"/>
              </a:rPr>
              <a:t>)</a:t>
            </a:r>
            <a:br>
              <a:rPr lang="en-US" sz="1800" dirty="0">
                <a:latin typeface="+mn-lt"/>
              </a:rPr>
            </a:br>
            <a:r>
              <a:rPr lang="en-US" sz="1800" dirty="0">
                <a:latin typeface="+mn-lt"/>
              </a:rPr>
              <a:t>2. Pie </a:t>
            </a:r>
            <a:r>
              <a:rPr lang="en-US" sz="1800" dirty="0" smtClean="0">
                <a:latin typeface="+mn-lt"/>
              </a:rPr>
              <a:t>Chart</a:t>
            </a:r>
            <a:br>
              <a:rPr lang="en-US" sz="1800" dirty="0" smtClean="0">
                <a:latin typeface="+mn-lt"/>
              </a:rPr>
            </a:br>
            <a:r>
              <a:rPr lang="en-US" sz="1800" dirty="0" smtClean="0">
                <a:latin typeface="+mn-lt"/>
              </a:rPr>
              <a:t/>
            </a:r>
            <a:br>
              <a:rPr lang="en-US" sz="1800" dirty="0" smtClean="0">
                <a:latin typeface="+mn-lt"/>
              </a:rPr>
            </a:br>
            <a:r>
              <a:rPr lang="en-US" sz="1800" dirty="0" smtClean="0">
                <a:latin typeface="+mn-lt"/>
              </a:rPr>
              <a:t>	- </a:t>
            </a:r>
            <a:r>
              <a:rPr lang="en-US" sz="1800" dirty="0">
                <a:latin typeface="+mn-lt"/>
              </a:rPr>
              <a:t>Bi-</a:t>
            </a:r>
            <a:r>
              <a:rPr lang="en-US" sz="1800" dirty="0" err="1">
                <a:latin typeface="+mn-lt"/>
              </a:rPr>
              <a:t>variate</a:t>
            </a:r>
            <a:r>
              <a:rPr lang="en-US" sz="1800" dirty="0">
                <a:latin typeface="+mn-lt"/>
              </a:rPr>
              <a:t> Analysis </a:t>
            </a:r>
            <a:br>
              <a:rPr lang="en-US" sz="1800" dirty="0">
                <a:latin typeface="+mn-lt"/>
              </a:rPr>
            </a:br>
            <a:r>
              <a:rPr lang="en-US" sz="1800" dirty="0">
                <a:latin typeface="+mn-lt"/>
              </a:rPr>
              <a:t>		* Two variables should be </a:t>
            </a:r>
            <a:r>
              <a:rPr lang="en-US" sz="1800" dirty="0" err="1">
                <a:latin typeface="+mn-lt"/>
              </a:rPr>
              <a:t>analysed</a:t>
            </a:r>
            <a:r>
              <a:rPr lang="en-US" sz="1800" dirty="0">
                <a:latin typeface="+mn-lt"/>
              </a:rPr>
              <a:t> at a time </a:t>
            </a:r>
            <a:br>
              <a:rPr lang="en-US" sz="1800" dirty="0">
                <a:latin typeface="+mn-lt"/>
              </a:rPr>
            </a:br>
            <a:r>
              <a:rPr lang="en-US" sz="1800" dirty="0">
                <a:latin typeface="+mn-lt"/>
              </a:rPr>
              <a:t>		* finding relation and cause and effect relation between the two</a:t>
            </a:r>
            <a:br>
              <a:rPr lang="en-US" sz="1800" dirty="0">
                <a:latin typeface="+mn-lt"/>
              </a:rPr>
            </a:br>
            <a:r>
              <a:rPr lang="en-US" sz="1800" dirty="0">
                <a:latin typeface="+mn-lt"/>
              </a:rPr>
              <a:t>			* they can be </a:t>
            </a:r>
            <a:r>
              <a:rPr lang="en-US" sz="1800" dirty="0" err="1">
                <a:latin typeface="+mn-lt"/>
              </a:rPr>
              <a:t>num-num</a:t>
            </a:r>
            <a:r>
              <a:rPr lang="en-US" sz="1800" dirty="0">
                <a:latin typeface="+mn-lt"/>
              </a:rPr>
              <a:t>, </a:t>
            </a:r>
            <a:r>
              <a:rPr lang="en-US" sz="1800" dirty="0" err="1">
                <a:latin typeface="+mn-lt"/>
              </a:rPr>
              <a:t>num</a:t>
            </a:r>
            <a:r>
              <a:rPr lang="en-US" sz="1800" dirty="0">
                <a:latin typeface="+mn-lt"/>
              </a:rPr>
              <a:t>-cat, cat-cat type analysis</a:t>
            </a:r>
            <a:br>
              <a:rPr lang="en-US" sz="1800" dirty="0">
                <a:latin typeface="+mn-lt"/>
              </a:rPr>
            </a:br>
            <a:r>
              <a:rPr lang="en-US" sz="1800" dirty="0">
                <a:latin typeface="+mn-lt"/>
              </a:rPr>
              <a:t/>
            </a:r>
            <a:br>
              <a:rPr lang="en-US" sz="1800" dirty="0">
                <a:latin typeface="+mn-lt"/>
              </a:rPr>
            </a:br>
            <a:r>
              <a:rPr lang="en-US" sz="1800" dirty="0">
                <a:latin typeface="+mn-lt"/>
              </a:rPr>
              <a:t>	- Multi-</a:t>
            </a:r>
            <a:r>
              <a:rPr lang="en-US" sz="1800" dirty="0" err="1">
                <a:latin typeface="+mn-lt"/>
              </a:rPr>
              <a:t>variate</a:t>
            </a:r>
            <a:r>
              <a:rPr lang="en-US" sz="1800" dirty="0">
                <a:latin typeface="+mn-lt"/>
              </a:rPr>
              <a:t> Analysis </a:t>
            </a:r>
            <a:br>
              <a:rPr lang="en-US" sz="1800" dirty="0">
                <a:latin typeface="+mn-lt"/>
              </a:rPr>
            </a:br>
            <a:r>
              <a:rPr lang="en-US" sz="1800" dirty="0">
                <a:latin typeface="+mn-lt"/>
              </a:rPr>
              <a:t>		* using more than two variables to establish a relationship or find the hidden patterns.</a:t>
            </a:r>
            <a:br>
              <a:rPr lang="en-US" sz="1800" dirty="0">
                <a:latin typeface="+mn-lt"/>
              </a:rPr>
            </a:br>
            <a:r>
              <a:rPr lang="en-US" sz="1800" dirty="0">
                <a:latin typeface="+mn-lt"/>
              </a:rPr>
              <a:t>		* can be done using Group by concept and describing the statistical analysis</a:t>
            </a:r>
            <a:r>
              <a:rPr lang="en-US" sz="1800" dirty="0" smtClean="0">
                <a:latin typeface="+mn-lt"/>
              </a:rPr>
              <a:t/>
            </a:r>
            <a:br>
              <a:rPr lang="en-US" sz="1800" dirty="0" smtClean="0">
                <a:latin typeface="+mn-lt"/>
              </a:rPr>
            </a:br>
            <a:r>
              <a:rPr lang="en-US" sz="1800" dirty="0">
                <a:latin typeface="+mn-lt"/>
              </a:rPr>
              <a:t/>
            </a:r>
            <a:br>
              <a:rPr lang="en-US" sz="1800" dirty="0">
                <a:latin typeface="+mn-lt"/>
              </a:rPr>
            </a:br>
            <a:r>
              <a:rPr lang="en-US" sz="1800" dirty="0">
                <a:latin typeface="+mn-lt"/>
              </a:rPr>
              <a:t>	</a:t>
            </a:r>
            <a:br>
              <a:rPr lang="en-US" sz="1800" dirty="0">
                <a:latin typeface="+mn-lt"/>
              </a:rPr>
            </a:br>
            <a:r>
              <a:rPr lang="en-US" sz="1800" dirty="0">
                <a:latin typeface="+mn-lt"/>
              </a:rPr>
              <a:t>	</a:t>
            </a:r>
            <a:endParaRPr lang="en-IN" sz="1800" dirty="0">
              <a:latin typeface="+mn-lt"/>
            </a:endParaRPr>
          </a:p>
        </p:txBody>
      </p:sp>
    </p:spTree>
    <p:extLst>
      <p:ext uri="{BB962C8B-B14F-4D97-AF65-F5344CB8AC3E}">
        <p14:creationId xmlns:p14="http://schemas.microsoft.com/office/powerpoint/2010/main" val="30133291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0013" y="444381"/>
            <a:ext cx="10515600" cy="6016239"/>
          </a:xfrm>
        </p:spPr>
        <p:txBody>
          <a:bodyPr>
            <a:normAutofit fontScale="90000"/>
          </a:bodyPr>
          <a:lstStyle/>
          <a:p>
            <a:r>
              <a:rPr lang="en-IN" sz="1800" dirty="0" smtClean="0">
                <a:solidFill>
                  <a:srgbClr val="FF0000"/>
                </a:solidFill>
                <a:latin typeface="+mn-lt"/>
              </a:rPr>
              <a:t>9. Data Visualization (</a:t>
            </a:r>
            <a:r>
              <a:rPr lang="en-IN" sz="1800" dirty="0" err="1" smtClean="0">
                <a:solidFill>
                  <a:srgbClr val="FF0000"/>
                </a:solidFill>
                <a:latin typeface="+mn-lt"/>
              </a:rPr>
              <a:t>Uni</a:t>
            </a:r>
            <a:r>
              <a:rPr lang="en-IN" sz="1800" dirty="0" smtClean="0">
                <a:solidFill>
                  <a:srgbClr val="FF0000"/>
                </a:solidFill>
                <a:latin typeface="+mn-lt"/>
              </a:rPr>
              <a:t>, Bi and Multi-</a:t>
            </a:r>
            <a:r>
              <a:rPr lang="en-IN" sz="1800" dirty="0" err="1" smtClean="0">
                <a:solidFill>
                  <a:srgbClr val="FF0000"/>
                </a:solidFill>
                <a:latin typeface="+mn-lt"/>
              </a:rPr>
              <a:t>variate</a:t>
            </a:r>
            <a:r>
              <a:rPr lang="en-IN" sz="1800" dirty="0" smtClean="0">
                <a:solidFill>
                  <a:srgbClr val="FF0000"/>
                </a:solidFill>
                <a:latin typeface="+mn-lt"/>
              </a:rPr>
              <a:t>):</a:t>
            </a:r>
            <a:br>
              <a:rPr lang="en-IN" sz="1800" dirty="0" smtClean="0">
                <a:solidFill>
                  <a:srgbClr val="FF0000"/>
                </a:solidFill>
                <a:latin typeface="+mn-lt"/>
              </a:rPr>
            </a:br>
            <a:r>
              <a:rPr lang="en-IN" sz="1800" dirty="0" smtClean="0">
                <a:latin typeface="+mn-lt"/>
              </a:rPr>
              <a:t/>
            </a:r>
            <a:br>
              <a:rPr lang="en-IN" sz="1800" dirty="0" smtClean="0">
                <a:latin typeface="+mn-lt"/>
              </a:rPr>
            </a:br>
            <a:r>
              <a:rPr lang="en-IN" sz="1800" dirty="0" smtClean="0">
                <a:latin typeface="+mn-lt"/>
              </a:rPr>
              <a:t>Bi-</a:t>
            </a:r>
            <a:r>
              <a:rPr lang="en-IN" sz="1800" dirty="0" err="1" smtClean="0">
                <a:latin typeface="+mn-lt"/>
              </a:rPr>
              <a:t>variate</a:t>
            </a:r>
            <a:r>
              <a:rPr lang="en-IN" sz="1800" dirty="0" smtClean="0">
                <a:latin typeface="+mn-lt"/>
              </a:rPr>
              <a:t> Analysis :</a:t>
            </a:r>
            <a:br>
              <a:rPr lang="en-IN" sz="1800" dirty="0" smtClean="0">
                <a:latin typeface="+mn-lt"/>
              </a:rPr>
            </a:br>
            <a:r>
              <a:rPr lang="en-IN" sz="1800" dirty="0" smtClean="0">
                <a:latin typeface="+mn-lt"/>
              </a:rPr>
              <a:t/>
            </a:r>
            <a:br>
              <a:rPr lang="en-IN" sz="1800" dirty="0" smtClean="0">
                <a:latin typeface="+mn-lt"/>
              </a:rPr>
            </a:br>
            <a:r>
              <a:rPr lang="en-US" sz="1800" dirty="0" smtClean="0">
                <a:latin typeface="+mn-lt"/>
              </a:rPr>
              <a:t>- </a:t>
            </a:r>
            <a:r>
              <a:rPr lang="en-US" sz="1800" dirty="0">
                <a:latin typeface="+mn-lt"/>
              </a:rPr>
              <a:t>Numeric to Numeric based plots:</a:t>
            </a:r>
            <a:br>
              <a:rPr lang="en-US" sz="1800" dirty="0">
                <a:latin typeface="+mn-lt"/>
              </a:rPr>
            </a:br>
            <a:r>
              <a:rPr lang="en-US" sz="1800" dirty="0">
                <a:latin typeface="+mn-lt"/>
              </a:rPr>
              <a:t/>
            </a:r>
            <a:br>
              <a:rPr lang="en-US" sz="1800" dirty="0">
                <a:latin typeface="+mn-lt"/>
              </a:rPr>
            </a:br>
            <a:r>
              <a:rPr lang="en-US" sz="1800" dirty="0">
                <a:latin typeface="+mn-lt"/>
              </a:rPr>
              <a:t>1. Scatter Plot</a:t>
            </a:r>
            <a:br>
              <a:rPr lang="en-US" sz="1800" dirty="0">
                <a:latin typeface="+mn-lt"/>
              </a:rPr>
            </a:br>
            <a:r>
              <a:rPr lang="en-US" sz="1800" dirty="0">
                <a:latin typeface="+mn-lt"/>
              </a:rPr>
              <a:t>2. Correlation</a:t>
            </a:r>
            <a:br>
              <a:rPr lang="en-US" sz="1800" dirty="0">
                <a:latin typeface="+mn-lt"/>
              </a:rPr>
            </a:br>
            <a:r>
              <a:rPr lang="en-US" sz="1800" dirty="0">
                <a:latin typeface="+mn-lt"/>
              </a:rPr>
              <a:t>3. Regression analysis</a:t>
            </a:r>
            <a:br>
              <a:rPr lang="en-US" sz="1800" dirty="0">
                <a:latin typeface="+mn-lt"/>
              </a:rPr>
            </a:br>
            <a:r>
              <a:rPr lang="en-US" sz="1800" dirty="0">
                <a:latin typeface="+mn-lt"/>
              </a:rPr>
              <a:t/>
            </a:r>
            <a:br>
              <a:rPr lang="en-US" sz="1800" dirty="0">
                <a:latin typeface="+mn-lt"/>
              </a:rPr>
            </a:br>
            <a:r>
              <a:rPr lang="en-US" sz="1800" dirty="0">
                <a:latin typeface="+mn-lt"/>
              </a:rPr>
              <a:t>Here we use Scatter Plot and </a:t>
            </a:r>
            <a:r>
              <a:rPr lang="en-US" sz="1800" dirty="0" smtClean="0">
                <a:latin typeface="+mn-lt"/>
              </a:rPr>
              <a:t>Correlation</a:t>
            </a:r>
            <a:br>
              <a:rPr lang="en-US" sz="1800" dirty="0" smtClean="0">
                <a:latin typeface="+mn-lt"/>
              </a:rPr>
            </a:br>
            <a:r>
              <a:rPr lang="en-US" sz="1800" dirty="0">
                <a:latin typeface="+mn-lt"/>
              </a:rPr>
              <a:t/>
            </a:r>
            <a:br>
              <a:rPr lang="en-US" sz="1800" dirty="0">
                <a:latin typeface="+mn-lt"/>
              </a:rPr>
            </a:br>
            <a:r>
              <a:rPr lang="en-US" sz="1800" dirty="0">
                <a:latin typeface="+mn-lt"/>
              </a:rPr>
              <a:t/>
            </a:r>
            <a:br>
              <a:rPr lang="en-US" sz="1800" dirty="0">
                <a:latin typeface="+mn-lt"/>
              </a:rPr>
            </a:br>
            <a:r>
              <a:rPr lang="en-US" sz="1800" dirty="0">
                <a:latin typeface="+mn-lt"/>
              </a:rPr>
              <a:t>- Categorical to Numerical Plots:</a:t>
            </a:r>
            <a:br>
              <a:rPr lang="en-US" sz="1800" dirty="0">
                <a:latin typeface="+mn-lt"/>
              </a:rPr>
            </a:br>
            <a:r>
              <a:rPr lang="en-US" sz="1800" dirty="0">
                <a:latin typeface="+mn-lt"/>
              </a:rPr>
              <a:t/>
            </a:r>
            <a:br>
              <a:rPr lang="en-US" sz="1800" dirty="0">
                <a:latin typeface="+mn-lt"/>
              </a:rPr>
            </a:br>
            <a:r>
              <a:rPr lang="en-US" sz="1800" dirty="0">
                <a:latin typeface="+mn-lt"/>
              </a:rPr>
              <a:t>1. </a:t>
            </a:r>
            <a:r>
              <a:rPr lang="en-US" sz="1800" dirty="0" smtClean="0">
                <a:latin typeface="+mn-lt"/>
              </a:rPr>
              <a:t>ANOVA   </a:t>
            </a:r>
            <a:r>
              <a:rPr lang="en-US" sz="1800" dirty="0">
                <a:latin typeface="+mn-lt"/>
              </a:rPr>
              <a:t/>
            </a:r>
            <a:br>
              <a:rPr lang="en-US" sz="1800" dirty="0">
                <a:latin typeface="+mn-lt"/>
              </a:rPr>
            </a:br>
            <a:r>
              <a:rPr lang="en-US" sz="1800" dirty="0">
                <a:latin typeface="+mn-lt"/>
              </a:rPr>
              <a:t>2. 2-Y axis plot, Bar &amp; Line charts</a:t>
            </a:r>
            <a:br>
              <a:rPr lang="en-US" sz="1800" dirty="0">
                <a:latin typeface="+mn-lt"/>
              </a:rPr>
            </a:br>
            <a:r>
              <a:rPr lang="en-US" sz="1800" dirty="0">
                <a:latin typeface="+mn-lt"/>
              </a:rPr>
              <a:t/>
            </a:r>
            <a:br>
              <a:rPr lang="en-US" sz="1800" dirty="0">
                <a:latin typeface="+mn-lt"/>
              </a:rPr>
            </a:br>
            <a:r>
              <a:rPr lang="en-US" sz="1800" dirty="0">
                <a:latin typeface="+mn-lt"/>
              </a:rPr>
              <a:t>Here we use only Bar &amp; Line charts and 2 Y-axis </a:t>
            </a:r>
            <a:r>
              <a:rPr lang="en-US" sz="1800" dirty="0" smtClean="0">
                <a:latin typeface="+mn-lt"/>
              </a:rPr>
              <a:t>plot</a:t>
            </a:r>
            <a:r>
              <a:rPr lang="en-IN" sz="1800" dirty="0" smtClean="0">
                <a:solidFill>
                  <a:schemeClr val="accent6">
                    <a:lumMod val="50000"/>
                  </a:schemeClr>
                </a:solidFill>
                <a:latin typeface="+mn-lt"/>
              </a:rPr>
              <a:t/>
            </a:r>
            <a:br>
              <a:rPr lang="en-IN" sz="1800" dirty="0" smtClean="0">
                <a:solidFill>
                  <a:schemeClr val="accent6">
                    <a:lumMod val="50000"/>
                  </a:schemeClr>
                </a:solidFill>
                <a:latin typeface="+mn-lt"/>
              </a:rPr>
            </a:br>
            <a:r>
              <a:rPr lang="en-IN" sz="1800" dirty="0">
                <a:solidFill>
                  <a:schemeClr val="accent6">
                    <a:lumMod val="50000"/>
                  </a:schemeClr>
                </a:solidFill>
                <a:latin typeface="+mn-lt"/>
              </a:rPr>
              <a:t/>
            </a:r>
            <a:br>
              <a:rPr lang="en-IN" sz="1800" dirty="0">
                <a:solidFill>
                  <a:schemeClr val="accent6">
                    <a:lumMod val="50000"/>
                  </a:schemeClr>
                </a:solidFill>
                <a:latin typeface="+mn-lt"/>
              </a:rPr>
            </a:br>
            <a:r>
              <a:rPr lang="en-US" sz="1800" dirty="0">
                <a:latin typeface="+mn-lt"/>
              </a:rPr>
              <a:t>- Categorical to Categorical Plots:</a:t>
            </a:r>
            <a:br>
              <a:rPr lang="en-US" sz="1800" dirty="0">
                <a:latin typeface="+mn-lt"/>
              </a:rPr>
            </a:br>
            <a:r>
              <a:rPr lang="en-US" sz="1800" dirty="0">
                <a:latin typeface="+mn-lt"/>
              </a:rPr>
              <a:t/>
            </a:r>
            <a:br>
              <a:rPr lang="en-US" sz="1800" dirty="0">
                <a:latin typeface="+mn-lt"/>
              </a:rPr>
            </a:br>
            <a:r>
              <a:rPr lang="en-US" sz="1800" dirty="0">
                <a:latin typeface="+mn-lt"/>
              </a:rPr>
              <a:t>1. Chi Square Test </a:t>
            </a:r>
            <a:br>
              <a:rPr lang="en-US" sz="1800" dirty="0">
                <a:latin typeface="+mn-lt"/>
              </a:rPr>
            </a:br>
            <a:r>
              <a:rPr lang="en-US" sz="1800" dirty="0">
                <a:latin typeface="+mn-lt"/>
              </a:rPr>
              <a:t>2. 2 Y-axis plot, </a:t>
            </a:r>
            <a:r>
              <a:rPr lang="en-US" sz="1800" dirty="0" err="1">
                <a:latin typeface="+mn-lt"/>
              </a:rPr>
              <a:t>Barchart</a:t>
            </a:r>
            <a:r>
              <a:rPr lang="en-US" sz="1800" dirty="0">
                <a:latin typeface="+mn-lt"/>
              </a:rPr>
              <a:t/>
            </a:r>
            <a:br>
              <a:rPr lang="en-US" sz="1800" dirty="0">
                <a:latin typeface="+mn-lt"/>
              </a:rPr>
            </a:br>
            <a:r>
              <a:rPr lang="en-US" sz="1800" dirty="0">
                <a:latin typeface="+mn-lt"/>
              </a:rPr>
              <a:t>3. </a:t>
            </a:r>
            <a:r>
              <a:rPr lang="en-US" sz="1800" dirty="0" err="1">
                <a:latin typeface="+mn-lt"/>
              </a:rPr>
              <a:t>Heatmap</a:t>
            </a:r>
            <a:r>
              <a:rPr lang="en-US" sz="1800" dirty="0">
                <a:latin typeface="+mn-lt"/>
              </a:rPr>
              <a:t>   (can also be applied on numerical to numerical but info is not accurately visualized)</a:t>
            </a:r>
            <a:br>
              <a:rPr lang="en-US" sz="1800" dirty="0">
                <a:latin typeface="+mn-lt"/>
              </a:rPr>
            </a:br>
            <a:r>
              <a:rPr lang="en-US" sz="1800" dirty="0">
                <a:latin typeface="+mn-lt"/>
              </a:rPr>
              <a:t/>
            </a:r>
            <a:br>
              <a:rPr lang="en-US" sz="1800" dirty="0">
                <a:latin typeface="+mn-lt"/>
              </a:rPr>
            </a:br>
            <a:r>
              <a:rPr lang="en-US" sz="1800" dirty="0">
                <a:latin typeface="+mn-lt"/>
              </a:rPr>
              <a:t>Here we use </a:t>
            </a:r>
            <a:r>
              <a:rPr lang="en-US" sz="1800" dirty="0" err="1">
                <a:latin typeface="+mn-lt"/>
              </a:rPr>
              <a:t>Barchart,Heatmap</a:t>
            </a:r>
            <a:r>
              <a:rPr lang="en-US" sz="1800" dirty="0">
                <a:latin typeface="+mn-lt"/>
              </a:rPr>
              <a:t> and 2 Y-axis plot</a:t>
            </a:r>
            <a:r>
              <a:rPr lang="en-IN" sz="1800" dirty="0">
                <a:latin typeface="+mn-lt"/>
              </a:rPr>
              <a:t/>
            </a:r>
            <a:br>
              <a:rPr lang="en-IN" sz="1800" dirty="0">
                <a:latin typeface="+mn-lt"/>
              </a:rPr>
            </a:br>
            <a:r>
              <a:rPr lang="en-IN" sz="1800" dirty="0" smtClean="0">
                <a:latin typeface="+mn-lt"/>
              </a:rPr>
              <a:t/>
            </a:r>
            <a:br>
              <a:rPr lang="en-IN" sz="1800" dirty="0" smtClean="0">
                <a:latin typeface="+mn-lt"/>
              </a:rPr>
            </a:br>
            <a:r>
              <a:rPr lang="en-IN" sz="1800" dirty="0" smtClean="0">
                <a:latin typeface="+mn-lt"/>
              </a:rPr>
              <a:t/>
            </a:r>
            <a:br>
              <a:rPr lang="en-IN" sz="1800" dirty="0" smtClean="0">
                <a:latin typeface="+mn-lt"/>
              </a:rPr>
            </a:br>
            <a:r>
              <a:rPr lang="en-IN" sz="1800" dirty="0">
                <a:latin typeface="+mn-lt"/>
              </a:rPr>
              <a:t/>
            </a:r>
            <a:br>
              <a:rPr lang="en-IN" sz="1800" dirty="0">
                <a:latin typeface="+mn-lt"/>
              </a:rPr>
            </a:br>
            <a:endParaRPr lang="en-IN" sz="1800" dirty="0">
              <a:latin typeface="+mn-lt"/>
            </a:endParaRPr>
          </a:p>
        </p:txBody>
      </p:sp>
    </p:spTree>
    <p:extLst>
      <p:ext uri="{BB962C8B-B14F-4D97-AF65-F5344CB8AC3E}">
        <p14:creationId xmlns:p14="http://schemas.microsoft.com/office/powerpoint/2010/main" val="1482203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1756" y="231007"/>
            <a:ext cx="11142044" cy="5958038"/>
          </a:xfrm>
        </p:spPr>
        <p:txBody>
          <a:bodyPr>
            <a:normAutofit/>
          </a:bodyPr>
          <a:lstStyle/>
          <a:p>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BRIEF DISCUSSION on UNIVARIATE ANALYSIS:-</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smtClean="0"/>
              <a:t>(10) A </a:t>
            </a:r>
            <a:r>
              <a:rPr lang="en-US" sz="1800" b="1" i="1" dirty="0"/>
              <a:t>FEW INTERPRETATIONS:</a:t>
            </a:r>
            <a:r>
              <a:rPr lang="en-US" sz="1800" b="1" i="1" dirty="0" smtClean="0"/>
              <a:t/>
            </a:r>
            <a:br>
              <a:rPr lang="en-US" sz="1800" b="1" i="1" dirty="0" smtClean="0"/>
            </a:br>
            <a:r>
              <a:rPr lang="en-US" sz="1800" b="1" i="1" dirty="0" smtClean="0"/>
              <a:t/>
            </a:r>
            <a:br>
              <a:rPr lang="en-US" sz="1800" b="1" i="1" dirty="0" smtClean="0"/>
            </a:br>
            <a:r>
              <a:rPr lang="en-US" sz="1800" dirty="0" smtClean="0"/>
              <a:t/>
            </a:r>
            <a:br>
              <a:rPr lang="en-US" sz="1800" dirty="0" smtClean="0"/>
            </a:br>
            <a:r>
              <a:rPr lang="en-US" sz="1800" dirty="0"/>
              <a:t/>
            </a:r>
            <a:br>
              <a:rPr lang="en-US" sz="1800" dirty="0"/>
            </a:br>
            <a:r>
              <a:rPr lang="en-US" sz="1800" dirty="0" smtClean="0"/>
              <a:t>                                Let us see some Observations in Visuals to understand the relations in a better way</a:t>
            </a:r>
            <a:r>
              <a:rPr lang="en-US" sz="2000" dirty="0" smtClean="0"/>
              <a:t/>
            </a:r>
            <a:br>
              <a:rPr lang="en-US" sz="2000" dirty="0" smtClean="0"/>
            </a:br>
            <a:r>
              <a:rPr lang="en-US" sz="2000" dirty="0"/>
              <a:t/>
            </a:r>
            <a:br>
              <a:rPr lang="en-US" sz="2000" dirty="0"/>
            </a:br>
            <a:r>
              <a:rPr lang="en-US" sz="1800" dirty="0"/>
              <a:t/>
            </a:r>
            <a:br>
              <a:rPr lang="en-US" sz="1800" dirty="0"/>
            </a:br>
            <a:r>
              <a:rPr lang="en-US" sz="1600" dirty="0"/>
              <a:t/>
            </a:r>
            <a:br>
              <a:rPr lang="en-US" sz="1600" dirty="0"/>
            </a:br>
            <a:r>
              <a:rPr lang="en-US" sz="1800" dirty="0" smtClean="0"/>
              <a:t/>
            </a:r>
            <a:br>
              <a:rPr lang="en-US" sz="1800" dirty="0" smtClean="0"/>
            </a:br>
            <a:r>
              <a:rPr lang="en-US" sz="1800" dirty="0"/>
              <a:t/>
            </a:r>
            <a:br>
              <a:rPr lang="en-US" sz="1800" dirty="0"/>
            </a:br>
            <a:r>
              <a:rPr lang="en-US" sz="1800" dirty="0"/>
              <a:t/>
            </a:r>
            <a:br>
              <a:rPr lang="en-US" sz="1800" dirty="0"/>
            </a:br>
            <a:endParaRPr lang="en-IN" sz="1800" dirty="0"/>
          </a:p>
        </p:txBody>
      </p:sp>
    </p:spTree>
    <p:extLst>
      <p:ext uri="{BB962C8B-B14F-4D97-AF65-F5344CB8AC3E}">
        <p14:creationId xmlns:p14="http://schemas.microsoft.com/office/powerpoint/2010/main" val="32780112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1108" y="170916"/>
            <a:ext cx="10515600" cy="760576"/>
          </a:xfrm>
        </p:spPr>
        <p:txBody>
          <a:bodyPr>
            <a:normAutofit fontScale="90000"/>
          </a:bodyPr>
          <a:lstStyle/>
          <a:p>
            <a:r>
              <a:rPr lang="en-US" sz="1800" b="1" i="1" dirty="0"/>
              <a:t>Observation </a:t>
            </a:r>
            <a:r>
              <a:rPr lang="en-US" sz="1800" b="1" i="1" dirty="0" smtClean="0"/>
              <a:t>1</a:t>
            </a:r>
            <a:r>
              <a:rPr lang="en-US" sz="1800" b="1" i="1" dirty="0"/>
              <a:t>. The Duration(min) of 500 films(50 percent of the data) is lies between 100 to 140 minutes </a:t>
            </a:r>
            <a:br>
              <a:rPr lang="en-US" sz="1800" b="1" i="1" dirty="0"/>
            </a:br>
            <a:r>
              <a:rPr lang="en-US" sz="1800" b="1" i="1" dirty="0"/>
              <a:t>     </a:t>
            </a:r>
            <a:r>
              <a:rPr lang="en-US" sz="1800" dirty="0"/>
              <a:t>50% data (500 movies) Duration(min) are in the range of 103 min to 137 min with a median of 119</a:t>
            </a:r>
            <a:br>
              <a:rPr lang="en-US" sz="1800" dirty="0"/>
            </a:br>
            <a:r>
              <a:rPr lang="en-US" sz="1800" dirty="0"/>
              <a:t>     the mean of all the duration(min) of the movies = 123.19 </a:t>
            </a:r>
            <a:br>
              <a:rPr lang="en-US" sz="1800" dirty="0"/>
            </a:br>
            <a:r>
              <a:rPr lang="en-US" sz="1800" dirty="0"/>
              <a:t>      </a:t>
            </a:r>
            <a:r>
              <a:rPr lang="en-US" sz="1800" dirty="0" err="1"/>
              <a:t>So,the</a:t>
            </a:r>
            <a:r>
              <a:rPr lang="en-US" sz="1800" dirty="0"/>
              <a:t> data is normally distributed(Bell shaped) with only 15 outliers</a:t>
            </a: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9296" y="1162227"/>
            <a:ext cx="10058400" cy="5452751"/>
          </a:xfrm>
          <a:prstGeom prst="rect">
            <a:avLst/>
          </a:prstGeom>
        </p:spPr>
      </p:pic>
    </p:spTree>
    <p:extLst>
      <p:ext uri="{BB962C8B-B14F-4D97-AF65-F5344CB8AC3E}">
        <p14:creationId xmlns:p14="http://schemas.microsoft.com/office/powerpoint/2010/main" val="5253258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9834" y="125843"/>
            <a:ext cx="10515600" cy="1325563"/>
          </a:xfrm>
        </p:spPr>
        <p:txBody>
          <a:bodyPr>
            <a:normAutofit/>
          </a:bodyPr>
          <a:lstStyle/>
          <a:p>
            <a:r>
              <a:rPr lang="en-US" sz="1800" b="1" i="1" dirty="0"/>
              <a:t>Observation </a:t>
            </a:r>
            <a:r>
              <a:rPr lang="en-US" sz="1800" b="1" i="1" dirty="0" smtClean="0"/>
              <a:t>2</a:t>
            </a:r>
            <a:r>
              <a:rPr lang="en-US" sz="1800" b="1" i="1" dirty="0"/>
              <a:t>. This box plot shows that 7.9 is the median of the data with 6 outliers out of 1000</a:t>
            </a:r>
            <a:br>
              <a:rPr lang="en-US" sz="1800" b="1" i="1" dirty="0"/>
            </a:br>
            <a:r>
              <a:rPr lang="en-US" sz="1800" b="1" i="1" dirty="0"/>
              <a:t>     </a:t>
            </a:r>
            <a:r>
              <a:rPr lang="en-US" sz="1800" dirty="0"/>
              <a:t>50% data (500 movies) ratings are in the range of 7.7 to 8.1</a:t>
            </a:r>
            <a:br>
              <a:rPr lang="en-US" sz="1800" dirty="0"/>
            </a:br>
            <a:r>
              <a:rPr lang="en-US" sz="1800" dirty="0"/>
              <a:t>     the mean of all the ratings = 7.95</a:t>
            </a:r>
            <a:br>
              <a:rPr lang="en-US" sz="1800" dirty="0"/>
            </a:br>
            <a:r>
              <a:rPr lang="en-US" sz="1800" dirty="0"/>
              <a:t>     So the data is normally distributed without any </a:t>
            </a:r>
            <a:r>
              <a:rPr lang="en-US" sz="1800" dirty="0" err="1"/>
              <a:t>skewness</a:t>
            </a: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8434" y="1333143"/>
            <a:ext cx="10058400" cy="5444205"/>
          </a:xfrm>
          <a:prstGeom prst="rect">
            <a:avLst/>
          </a:prstGeom>
        </p:spPr>
      </p:pic>
    </p:spTree>
    <p:extLst>
      <p:ext uri="{BB962C8B-B14F-4D97-AF65-F5344CB8AC3E}">
        <p14:creationId xmlns:p14="http://schemas.microsoft.com/office/powerpoint/2010/main" val="17383260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1468" y="0"/>
            <a:ext cx="10515600" cy="1325563"/>
          </a:xfrm>
        </p:spPr>
        <p:txBody>
          <a:bodyPr>
            <a:normAutofit/>
          </a:bodyPr>
          <a:lstStyle/>
          <a:p>
            <a:r>
              <a:rPr lang="en-US" sz="1800" b="1" i="1" dirty="0"/>
              <a:t>Observation </a:t>
            </a:r>
            <a:r>
              <a:rPr lang="en-US" sz="1800" b="1" i="1" dirty="0" smtClean="0"/>
              <a:t>3</a:t>
            </a:r>
            <a:r>
              <a:rPr lang="en-US" sz="1800" b="1" i="1" dirty="0"/>
              <a:t>. The Distribution of the Votes is right skewed (+</a:t>
            </a:r>
            <a:r>
              <a:rPr lang="en-US" sz="1800" b="1" i="1" dirty="0" err="1"/>
              <a:t>vely</a:t>
            </a:r>
            <a:r>
              <a:rPr lang="en-US" sz="1800" b="1" i="1" dirty="0"/>
              <a:t> skewed) as mean &gt; median</a:t>
            </a:r>
            <a:r>
              <a:rPr lang="en-US" sz="1800" b="1" i="1" dirty="0">
                <a:hlinkClick r:id="rId2"/>
              </a:rPr>
              <a:t>¶</a:t>
            </a:r>
            <a:r>
              <a:rPr lang="en-US" sz="1800" b="1" i="1" dirty="0"/>
              <a:t/>
            </a:r>
            <a:br>
              <a:rPr lang="en-US" sz="1800" b="1" i="1" dirty="0"/>
            </a:br>
            <a:r>
              <a:rPr lang="en-US" sz="1800" b="1" i="1" dirty="0"/>
              <a:t>     </a:t>
            </a:r>
            <a:r>
              <a:rPr lang="en-US" sz="1800" dirty="0"/>
              <a:t>with 50% data (500 movies) having votes from 55.82k to 382.589k</a:t>
            </a:r>
            <a:br>
              <a:rPr lang="en-US" sz="1800" dirty="0"/>
            </a:br>
            <a:r>
              <a:rPr lang="en-US" sz="1800" dirty="0"/>
              <a:t>     as the data is right skewed, there will be presence of outliers above the upper fence</a:t>
            </a:r>
            <a:endParaRPr lang="en-IN" sz="18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468" y="1119499"/>
            <a:ext cx="10058400" cy="5657850"/>
          </a:xfrm>
          <a:prstGeom prst="rect">
            <a:avLst/>
          </a:prstGeom>
        </p:spPr>
      </p:pic>
    </p:spTree>
    <p:extLst>
      <p:ext uri="{BB962C8B-B14F-4D97-AF65-F5344CB8AC3E}">
        <p14:creationId xmlns:p14="http://schemas.microsoft.com/office/powerpoint/2010/main" val="383180684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111095"/>
            <a:ext cx="10775535" cy="1222049"/>
          </a:xfrm>
        </p:spPr>
        <p:txBody>
          <a:bodyPr>
            <a:normAutofit fontScale="90000"/>
          </a:bodyPr>
          <a:lstStyle/>
          <a:p>
            <a:r>
              <a:rPr lang="en-US" sz="1800" b="1" i="1" dirty="0" smtClean="0"/>
              <a:t>Observation 4 </a:t>
            </a:r>
            <a:r>
              <a:rPr lang="en-US" sz="1800" b="1" i="1" dirty="0"/>
              <a:t>: The Distribution of the </a:t>
            </a:r>
            <a:r>
              <a:rPr lang="en-US" sz="1800" b="1" i="1" dirty="0" err="1" smtClean="0"/>
              <a:t>LikePrediction</a:t>
            </a:r>
            <a:r>
              <a:rPr lang="en-US" sz="1800" b="1" i="1" dirty="0" smtClean="0"/>
              <a:t>(%) is </a:t>
            </a:r>
            <a:r>
              <a:rPr lang="en-US" sz="1800" b="1" i="1" dirty="0"/>
              <a:t>left skewed with normal distribution</a:t>
            </a:r>
            <a:br>
              <a:rPr lang="en-US" sz="1800" b="1" i="1" dirty="0"/>
            </a:br>
            <a:r>
              <a:rPr lang="en-US" sz="1800" dirty="0"/>
              <a:t>with 50% data (500 movies) having </a:t>
            </a:r>
            <a:r>
              <a:rPr lang="en-US" sz="1800" dirty="0" err="1"/>
              <a:t>LikePrediction</a:t>
            </a:r>
            <a:r>
              <a:rPr lang="en-US" sz="1800" dirty="0"/>
              <a:t>(%) from 72% to 86%</a:t>
            </a:r>
            <a:br>
              <a:rPr lang="en-US" sz="1800" dirty="0"/>
            </a:br>
            <a:r>
              <a:rPr lang="en-US" sz="1800" dirty="0"/>
              <a:t>as the data is left skewed, there will be presence of outliers below the lower fence</a:t>
            </a:r>
            <a:br>
              <a:rPr lang="en-US" sz="1800" dirty="0"/>
            </a:br>
            <a:r>
              <a:rPr lang="en-US" sz="1800" dirty="0"/>
              <a:t/>
            </a:r>
            <a:br>
              <a:rPr lang="en-US" sz="1800" dirty="0"/>
            </a:b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6666" y="948504"/>
            <a:ext cx="10058400" cy="5657850"/>
          </a:xfrm>
          <a:prstGeom prst="rect">
            <a:avLst/>
          </a:prstGeom>
        </p:spPr>
      </p:pic>
    </p:spTree>
    <p:extLst>
      <p:ext uri="{BB962C8B-B14F-4D97-AF65-F5344CB8AC3E}">
        <p14:creationId xmlns:p14="http://schemas.microsoft.com/office/powerpoint/2010/main" val="5581740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1800" b="1" dirty="0" smtClean="0"/>
              <a:t>Observation 5</a:t>
            </a:r>
            <a:r>
              <a:rPr lang="en-US" sz="1800" b="1" dirty="0"/>
              <a:t>. The Distribution of the Gross(</a:t>
            </a:r>
            <a:r>
              <a:rPr lang="en-US" sz="1800" b="1" dirty="0" err="1"/>
              <a:t>millionsUS</a:t>
            </a:r>
            <a:r>
              <a:rPr lang="en-US" sz="1800" b="1" dirty="0"/>
              <a:t>$) is right skewed (+</a:t>
            </a:r>
            <a:r>
              <a:rPr lang="en-US" sz="1800" b="1" dirty="0" err="1"/>
              <a:t>vely</a:t>
            </a:r>
            <a:r>
              <a:rPr lang="en-US" sz="1800" b="1" dirty="0"/>
              <a:t> skewed) as mean &gt; median</a:t>
            </a:r>
            <a:br>
              <a:rPr lang="en-US" sz="1800" b="1" dirty="0"/>
            </a:br>
            <a:r>
              <a:rPr lang="en-US" sz="1800" dirty="0"/>
              <a:t>with 50% data (500 movies) having votes from 3.875 to 61.575</a:t>
            </a:r>
            <a:br>
              <a:rPr lang="en-US" sz="1800" dirty="0"/>
            </a:br>
            <a:r>
              <a:rPr lang="en-US" sz="1800" dirty="0"/>
              <a:t>as the data is right skewed, there will be presence of outliers above the upper fence</a:t>
            </a:r>
            <a:br>
              <a:rPr lang="en-US" sz="1800" dirty="0"/>
            </a:br>
            <a:r>
              <a:rPr lang="en-US" sz="1800" dirty="0"/>
              <a:t>(evident that only a few number of movies gain a lot of profits)</a:t>
            </a:r>
            <a:endParaRPr lang="en-IN"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606609"/>
            <a:ext cx="10058400" cy="4982732"/>
          </a:xfrm>
          <a:prstGeom prst="rect">
            <a:avLst/>
          </a:prstGeom>
        </p:spPr>
      </p:pic>
    </p:spTree>
    <p:extLst>
      <p:ext uri="{BB962C8B-B14F-4D97-AF65-F5344CB8AC3E}">
        <p14:creationId xmlns:p14="http://schemas.microsoft.com/office/powerpoint/2010/main" val="21930695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62CC75-9420-47CB-84DD-90A2CE09539F}"/>
              </a:ext>
            </a:extLst>
          </p:cNvPr>
          <p:cNvSpPr>
            <a:spLocks noGrp="1"/>
          </p:cNvSpPr>
          <p:nvPr>
            <p:ph type="ctrTitle"/>
          </p:nvPr>
        </p:nvSpPr>
        <p:spPr/>
        <p:txBody>
          <a:bodyPr>
            <a:normAutofit/>
          </a:bodyPr>
          <a:lstStyle/>
          <a:p>
            <a:r>
              <a:rPr lang="en-US" sz="4800" u="sng" dirty="0" smtClean="0"/>
              <a:t>WEB SCRAPING and EDA PROJECT</a:t>
            </a:r>
            <a:endParaRPr lang="en-IN" sz="4800" u="sng" dirty="0"/>
          </a:p>
        </p:txBody>
      </p:sp>
      <p:sp>
        <p:nvSpPr>
          <p:cNvPr id="3" name="Subtitle 2">
            <a:extLst>
              <a:ext uri="{FF2B5EF4-FFF2-40B4-BE49-F238E27FC236}">
                <a16:creationId xmlns:a16="http://schemas.microsoft.com/office/drawing/2014/main" xmlns="" id="{776E1871-C1C0-448F-8955-DFD153D30EAC}"/>
              </a:ext>
            </a:extLst>
          </p:cNvPr>
          <p:cNvSpPr>
            <a:spLocks noGrp="1"/>
          </p:cNvSpPr>
          <p:nvPr>
            <p:ph type="subTitle" idx="1"/>
          </p:nvPr>
        </p:nvSpPr>
        <p:spPr/>
        <p:txBody>
          <a:bodyPr>
            <a:normAutofit fontScale="92500" lnSpcReduction="10000"/>
          </a:bodyPr>
          <a:lstStyle/>
          <a:p>
            <a:endParaRPr lang="en-US" dirty="0" smtClean="0"/>
          </a:p>
          <a:p>
            <a:r>
              <a:rPr lang="en-US" i="1" u="sng" dirty="0" smtClean="0"/>
              <a:t>DRAFT REPORT </a:t>
            </a:r>
          </a:p>
          <a:p>
            <a:endParaRPr lang="en-US" i="1" u="sng" dirty="0"/>
          </a:p>
          <a:p>
            <a:r>
              <a:rPr lang="en-US" i="1" u="sng" dirty="0" smtClean="0"/>
              <a:t>Vinay Amruth Paila</a:t>
            </a:r>
            <a:r>
              <a:rPr lang="en-US" i="1" u="sng" dirty="0"/>
              <a:t>  </a:t>
            </a:r>
            <a:r>
              <a:rPr lang="en-US" i="1" u="sng" dirty="0" smtClean="0"/>
              <a:t>from Batch No:- 104</a:t>
            </a:r>
          </a:p>
        </p:txBody>
      </p:sp>
    </p:spTree>
    <p:extLst>
      <p:ext uri="{BB962C8B-B14F-4D97-AF65-F5344CB8AC3E}">
        <p14:creationId xmlns:p14="http://schemas.microsoft.com/office/powerpoint/2010/main" val="293827412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5878"/>
            <a:ext cx="10515600" cy="6025415"/>
          </a:xfrm>
        </p:spPr>
        <p:txBody>
          <a:bodyPr>
            <a:normAutofit fontScale="90000"/>
          </a:bodyPr>
          <a:lstStyle/>
          <a:p>
            <a:r>
              <a:rPr lang="en-US" sz="1800" b="1" i="1" dirty="0" smtClean="0"/>
              <a:t/>
            </a:r>
            <a:br>
              <a:rPr lang="en-US" sz="1800" b="1" i="1" dirty="0" smtClean="0"/>
            </a:br>
            <a:r>
              <a:rPr lang="en-US" sz="1800" b="1" i="1" dirty="0" smtClean="0"/>
              <a:t/>
            </a:r>
            <a:br>
              <a:rPr lang="en-US" sz="1800" b="1" i="1" dirty="0" smtClean="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a:t>BRIEF DISCUSSION on BIVARIATE ANALYSIS</a:t>
            </a:r>
            <a:r>
              <a:rPr lang="en-US" sz="1800" b="1" i="1" dirty="0" smtClean="0"/>
              <a:t>:</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a:t>(10) A FEW INTERPRETATIONS: </a:t>
            </a: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t>
            </a:r>
            <a:r>
              <a:rPr lang="en-US" sz="1800" b="1" i="1" dirty="0" smtClean="0"/>
              <a:t>	</a:t>
            </a:r>
            <a:r>
              <a:rPr lang="en-US" sz="1800" dirty="0"/>
              <a:t> Let us see some Observations in Visuals to understand the relations in a better way</a:t>
            </a:r>
            <a:r>
              <a:rPr lang="en-US" sz="1800" b="1" i="1" dirty="0"/>
              <a:t/>
            </a:r>
            <a:br>
              <a:rPr lang="en-US" sz="1800" b="1" i="1" dirty="0"/>
            </a:br>
            <a:r>
              <a:rPr lang="en-US" sz="1800" b="1" i="1" dirty="0" smtClean="0"/>
              <a:t/>
            </a:r>
            <a:br>
              <a:rPr lang="en-US" sz="1800" b="1" i="1" dirty="0" smtClean="0"/>
            </a:br>
            <a:r>
              <a:rPr lang="en-US" sz="2000" b="1" i="1" dirty="0"/>
              <a:t/>
            </a:r>
            <a:br>
              <a:rPr lang="en-US" sz="20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endParaRPr lang="en-IN" sz="1800" dirty="0"/>
          </a:p>
        </p:txBody>
      </p:sp>
    </p:spTree>
    <p:extLst>
      <p:ext uri="{BB962C8B-B14F-4D97-AF65-F5344CB8AC3E}">
        <p14:creationId xmlns:p14="http://schemas.microsoft.com/office/powerpoint/2010/main" val="4152556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654" y="0"/>
            <a:ext cx="10515600" cy="1325563"/>
          </a:xfrm>
        </p:spPr>
        <p:txBody>
          <a:bodyPr>
            <a:normAutofit/>
          </a:bodyPr>
          <a:lstStyle/>
          <a:p>
            <a:r>
              <a:rPr lang="en-US" sz="1800" b="1" i="1" dirty="0"/>
              <a:t>Observation 1 : The 2020 is the present decade with one year passed and that to with </a:t>
            </a:r>
            <a:r>
              <a:rPr lang="en-US" sz="1800" b="1" i="1" dirty="0" err="1"/>
              <a:t>covid</a:t>
            </a:r>
            <a:r>
              <a:rPr lang="en-US" sz="1800" b="1" i="1" dirty="0"/>
              <a:t> so it depicts less number of box office collections</a:t>
            </a:r>
            <a:r>
              <a:rPr lang="en-US" sz="1800" b="1" i="1" dirty="0" smtClean="0"/>
              <a:t>.</a:t>
            </a:r>
            <a:br>
              <a:rPr lang="en-US" sz="1800" b="1" i="1" dirty="0" smtClean="0"/>
            </a:br>
            <a:r>
              <a:rPr lang="en-US" sz="1800" b="1" i="1" dirty="0" smtClean="0"/>
              <a:t/>
            </a:r>
            <a:br>
              <a:rPr lang="en-US" sz="1800" b="1" i="1" dirty="0" smtClean="0"/>
            </a:br>
            <a:r>
              <a:rPr lang="en-US" sz="1800" b="1" i="1" dirty="0" smtClean="0"/>
              <a:t>Relationship between </a:t>
            </a:r>
            <a:r>
              <a:rPr lang="en-US" sz="1800" b="1" i="1" dirty="0" err="1" smtClean="0"/>
              <a:t>DecadeofRelease</a:t>
            </a:r>
            <a:r>
              <a:rPr lang="en-US" sz="1800" b="1" i="1" dirty="0" smtClean="0"/>
              <a:t> and Gross(</a:t>
            </a:r>
            <a:r>
              <a:rPr lang="en-US" sz="1800" b="1" i="1" dirty="0" err="1" smtClean="0"/>
              <a:t>millionsinUS</a:t>
            </a:r>
            <a:r>
              <a:rPr lang="en-US" sz="1800" b="1" i="1" dirty="0" smtClean="0"/>
              <a:t>$)</a:t>
            </a: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2945" y="1273324"/>
            <a:ext cx="9861847" cy="5247117"/>
          </a:xfrm>
          <a:prstGeom prst="rect">
            <a:avLst/>
          </a:prstGeom>
        </p:spPr>
      </p:pic>
    </p:spTree>
    <p:extLst>
      <p:ext uri="{BB962C8B-B14F-4D97-AF65-F5344CB8AC3E}">
        <p14:creationId xmlns:p14="http://schemas.microsoft.com/office/powerpoint/2010/main" val="32219958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2742" y="0"/>
            <a:ext cx="10515600" cy="1325563"/>
          </a:xfrm>
        </p:spPr>
        <p:txBody>
          <a:bodyPr>
            <a:normAutofit/>
          </a:bodyPr>
          <a:lstStyle/>
          <a:p>
            <a:r>
              <a:rPr lang="en-US" sz="1800" b="1" i="1" dirty="0"/>
              <a:t>Observation 2 : The no. of votes have increased </a:t>
            </a:r>
            <a:r>
              <a:rPr lang="en-US" sz="1800" b="1" i="1" dirty="0" err="1"/>
              <a:t>siginificantly</a:t>
            </a:r>
            <a:r>
              <a:rPr lang="en-US" sz="1800" b="1" i="1" dirty="0"/>
              <a:t> at the end of the 20 </a:t>
            </a:r>
            <a:r>
              <a:rPr lang="en-US" sz="1800" b="1" i="1" dirty="0" err="1"/>
              <a:t>th</a:t>
            </a:r>
            <a:r>
              <a:rPr lang="en-US" sz="1800" b="1" i="1" dirty="0"/>
              <a:t> century (1990 decade) but later it declines till the </a:t>
            </a:r>
            <a:r>
              <a:rPr lang="en-US" sz="1800" b="1" i="1" dirty="0" smtClean="0"/>
              <a:t>2020s</a:t>
            </a:r>
            <a:br>
              <a:rPr lang="en-US" sz="1800" b="1" i="1" dirty="0" smtClean="0"/>
            </a:br>
            <a:r>
              <a:rPr lang="en-US" sz="1800" b="1" i="1" dirty="0"/>
              <a:t/>
            </a:r>
            <a:br>
              <a:rPr lang="en-US" sz="1800" b="1" i="1" dirty="0"/>
            </a:br>
            <a:r>
              <a:rPr lang="en-US" sz="1800" b="1" i="1" dirty="0"/>
              <a:t>Relation b/w </a:t>
            </a:r>
            <a:r>
              <a:rPr lang="en-US" sz="1800" b="1" i="1" dirty="0" err="1"/>
              <a:t>DecadeofRelease</a:t>
            </a:r>
            <a:r>
              <a:rPr lang="en-US" sz="1800" b="1" i="1" dirty="0"/>
              <a:t> and Votes</a:t>
            </a:r>
            <a:endParaRPr lang="en-IN"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309" y="1200150"/>
            <a:ext cx="10254953" cy="5537675"/>
          </a:xfrm>
          <a:prstGeom prst="rect">
            <a:avLst/>
          </a:prstGeom>
        </p:spPr>
      </p:pic>
    </p:spTree>
    <p:extLst>
      <p:ext uri="{BB962C8B-B14F-4D97-AF65-F5344CB8AC3E}">
        <p14:creationId xmlns:p14="http://schemas.microsoft.com/office/powerpoint/2010/main" val="2697998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1800" b="1" i="1" dirty="0"/>
              <a:t>Observation 3 : This trend shows that </a:t>
            </a:r>
            <a:r>
              <a:rPr lang="en-US" sz="1800" b="1" i="1" dirty="0" err="1"/>
              <a:t>atmost</a:t>
            </a:r>
            <a:r>
              <a:rPr lang="en-US" sz="1800" b="1" i="1" dirty="0"/>
              <a:t> of having 3 directors resulted in achieving higher Gross. The movies with 3 directors yield large box office </a:t>
            </a:r>
            <a:r>
              <a:rPr lang="en-US" sz="1800" b="1" i="1" dirty="0" err="1"/>
              <a:t>colections</a:t>
            </a:r>
            <a:r>
              <a:rPr lang="en-US" sz="1800" b="1" i="1" dirty="0"/>
              <a:t> that can be seen from the </a:t>
            </a:r>
            <a:r>
              <a:rPr lang="en-US" sz="1800" b="1" i="1" dirty="0" smtClean="0"/>
              <a:t>plot</a:t>
            </a:r>
            <a:r>
              <a:rPr lang="en-US" sz="1800" b="1" i="1" dirty="0"/>
              <a:t/>
            </a:r>
            <a:br>
              <a:rPr lang="en-US" sz="1800" b="1" i="1" dirty="0"/>
            </a:br>
            <a:r>
              <a:rPr lang="en-US" sz="1800" b="1" i="1" dirty="0" smtClean="0"/>
              <a:t/>
            </a:r>
            <a:br>
              <a:rPr lang="en-US" sz="1800" b="1" i="1" dirty="0" smtClean="0"/>
            </a:br>
            <a:r>
              <a:rPr lang="en-US" sz="1800" b="1" i="1" dirty="0" smtClean="0"/>
              <a:t>Relation </a:t>
            </a:r>
            <a:r>
              <a:rPr lang="en-US" sz="1800" b="1" i="1" dirty="0"/>
              <a:t>b/w #directors and Gross(</a:t>
            </a:r>
            <a:r>
              <a:rPr lang="en-US" sz="1800" b="1" i="1" dirty="0" err="1"/>
              <a:t>millionsUS</a:t>
            </a:r>
            <a:r>
              <a:rPr lang="en-US" sz="1800" b="1" i="1" dirty="0"/>
              <a:t>$)</a:t>
            </a: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766" y="1529697"/>
            <a:ext cx="9639655" cy="5129079"/>
          </a:xfrm>
          <a:prstGeom prst="rect">
            <a:avLst/>
          </a:prstGeom>
        </p:spPr>
      </p:pic>
    </p:spTree>
    <p:extLst>
      <p:ext uri="{BB962C8B-B14F-4D97-AF65-F5344CB8AC3E}">
        <p14:creationId xmlns:p14="http://schemas.microsoft.com/office/powerpoint/2010/main" val="148030529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1800" b="1" i="1" dirty="0"/>
              <a:t>Observation </a:t>
            </a:r>
            <a:r>
              <a:rPr lang="en-US" sz="1800" b="1" i="1" dirty="0" smtClean="0"/>
              <a:t> 4: </a:t>
            </a:r>
            <a:r>
              <a:rPr lang="en-US" sz="1800" b="1" i="1" dirty="0"/>
              <a:t>half the movies in the data have votes in the range 0 to 10 lakh votes also having collections in the range of 0-200 </a:t>
            </a:r>
            <a:r>
              <a:rPr lang="en-US" sz="1800" b="1" i="1" dirty="0" smtClean="0"/>
              <a:t>millions</a:t>
            </a:r>
            <a:br>
              <a:rPr lang="en-US" sz="1800" b="1" i="1" dirty="0" smtClean="0"/>
            </a:br>
            <a:r>
              <a:rPr lang="en-US" sz="1800" b="1" i="1" dirty="0"/>
              <a:t/>
            </a:r>
            <a:br>
              <a:rPr lang="en-US" sz="1800" b="1" i="1" dirty="0"/>
            </a:br>
            <a:r>
              <a:rPr lang="en-US" sz="1800" dirty="0" smtClean="0"/>
              <a:t>Analysis </a:t>
            </a:r>
            <a:r>
              <a:rPr lang="en-US" sz="1800" dirty="0"/>
              <a:t>of Votes and Gross(</a:t>
            </a:r>
            <a:r>
              <a:rPr lang="en-US" sz="1800" dirty="0" err="1"/>
              <a:t>millionsUS</a:t>
            </a:r>
            <a:r>
              <a:rPr lang="en-US" sz="1800" dirty="0"/>
              <a:t>$)</a:t>
            </a:r>
            <a:br>
              <a:rPr lang="en-US" sz="1800" dirty="0"/>
            </a:b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7158" y="1469876"/>
            <a:ext cx="9359069" cy="5264476"/>
          </a:xfrm>
          <a:prstGeom prst="rect">
            <a:avLst/>
          </a:prstGeom>
        </p:spPr>
      </p:pic>
    </p:spTree>
    <p:extLst>
      <p:ext uri="{BB962C8B-B14F-4D97-AF65-F5344CB8AC3E}">
        <p14:creationId xmlns:p14="http://schemas.microsoft.com/office/powerpoint/2010/main" val="339545100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4195" y="177117"/>
            <a:ext cx="10903721" cy="1325563"/>
          </a:xfrm>
        </p:spPr>
        <p:txBody>
          <a:bodyPr>
            <a:normAutofit fontScale="90000"/>
          </a:bodyPr>
          <a:lstStyle/>
          <a:p>
            <a:r>
              <a:rPr lang="en-US" sz="1800" b="1" i="1" dirty="0"/>
              <a:t>Observation </a:t>
            </a:r>
            <a:r>
              <a:rPr lang="en-US" sz="1800" b="1" i="1" dirty="0" smtClean="0"/>
              <a:t>5: </a:t>
            </a:r>
            <a:r>
              <a:rPr lang="en-US" sz="1800" b="1" i="1" dirty="0"/>
              <a:t>(1)The UA certified movies are having higher votes as it is evident that most people like to watch </a:t>
            </a:r>
            <a:r>
              <a:rPr lang="en-US" sz="1800" b="1" i="1" dirty="0" smtClean="0"/>
              <a:t>UA movies</a:t>
            </a:r>
            <a:r>
              <a:rPr lang="en-US" sz="1800" b="1" i="1" dirty="0"/>
              <a:t/>
            </a:r>
            <a:br>
              <a:rPr lang="en-US" sz="1800" b="1" i="1" dirty="0"/>
            </a:br>
            <a:r>
              <a:rPr lang="en-US" sz="1800" b="1" i="1" dirty="0"/>
              <a:t>                           (2) Surprisingly, The A certified movie has a large number of votes than U</a:t>
            </a:r>
            <a:br>
              <a:rPr lang="en-US" sz="1800" b="1" i="1" dirty="0"/>
            </a:br>
            <a:r>
              <a:rPr lang="en-US" sz="1800" b="1" i="1" dirty="0"/>
              <a:t>                          (3) As expected, The R movies has got less number of </a:t>
            </a:r>
            <a:r>
              <a:rPr lang="en-US" sz="1800" b="1" i="1" dirty="0" smtClean="0"/>
              <a:t>votes</a:t>
            </a:r>
            <a:br>
              <a:rPr lang="en-US" sz="1800" b="1" i="1" dirty="0" smtClean="0"/>
            </a:br>
            <a:r>
              <a:rPr lang="en-US" sz="1800" b="1" i="1" dirty="0"/>
              <a:t/>
            </a:r>
            <a:br>
              <a:rPr lang="en-US" sz="1800" b="1" i="1" dirty="0"/>
            </a:br>
            <a:r>
              <a:rPr lang="en-US" sz="1800" b="1" i="1" dirty="0" smtClean="0"/>
              <a:t>Relation </a:t>
            </a:r>
            <a:r>
              <a:rPr lang="en-US" sz="1800" b="1" i="1" dirty="0"/>
              <a:t>b/w Certified and Votes</a:t>
            </a: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565490"/>
            <a:ext cx="9572714" cy="5120266"/>
          </a:xfrm>
          <a:prstGeom prst="rect">
            <a:avLst/>
          </a:prstGeom>
        </p:spPr>
      </p:pic>
    </p:spTree>
    <p:extLst>
      <p:ext uri="{BB962C8B-B14F-4D97-AF65-F5344CB8AC3E}">
        <p14:creationId xmlns:p14="http://schemas.microsoft.com/office/powerpoint/2010/main" val="17771571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4196" y="194209"/>
            <a:ext cx="10515600" cy="1325563"/>
          </a:xfrm>
        </p:spPr>
        <p:txBody>
          <a:bodyPr>
            <a:normAutofit/>
          </a:bodyPr>
          <a:lstStyle/>
          <a:p>
            <a:r>
              <a:rPr lang="en-US" sz="1600" b="1" i="1" dirty="0" smtClean="0"/>
              <a:t>Observation 6: (1) The </a:t>
            </a:r>
            <a:r>
              <a:rPr lang="en-US" sz="1600" b="1" i="1" dirty="0"/>
              <a:t>movies with(70% to 90%)</a:t>
            </a:r>
            <a:r>
              <a:rPr lang="en-US" sz="1600" b="1" i="1" dirty="0" err="1"/>
              <a:t>LikePrediction</a:t>
            </a:r>
            <a:r>
              <a:rPr lang="en-US" sz="1600" b="1" i="1" dirty="0"/>
              <a:t>(%) and R certificate having low Gross(</a:t>
            </a:r>
            <a:r>
              <a:rPr lang="en-US" sz="1600" b="1" i="1" dirty="0" err="1"/>
              <a:t>millionsUS</a:t>
            </a:r>
            <a:r>
              <a:rPr lang="en-US" sz="1600" b="1" i="1" dirty="0"/>
              <a:t>$)</a:t>
            </a:r>
            <a:br>
              <a:rPr lang="en-US" sz="1600" b="1" i="1" dirty="0"/>
            </a:br>
            <a:r>
              <a:rPr lang="en-US" sz="1600" b="1" i="1" dirty="0" smtClean="0"/>
              <a:t>                            (2) The </a:t>
            </a:r>
            <a:r>
              <a:rPr lang="en-US" sz="1600" b="1" i="1" dirty="0"/>
              <a:t>movies with(60% to 90%)</a:t>
            </a:r>
            <a:r>
              <a:rPr lang="en-US" sz="1600" b="1" i="1" dirty="0" err="1"/>
              <a:t>LikePrediction</a:t>
            </a:r>
            <a:r>
              <a:rPr lang="en-US" sz="1600" b="1" i="1" dirty="0"/>
              <a:t>(%) and UA certificate having high Gross(</a:t>
            </a:r>
            <a:r>
              <a:rPr lang="en-US" sz="1600" b="1" i="1" dirty="0" err="1"/>
              <a:t>millionsUS</a:t>
            </a:r>
            <a:r>
              <a:rPr lang="en-US" sz="1600" b="1" i="1" dirty="0" smtClean="0"/>
              <a:t>$)</a:t>
            </a:r>
            <a:r>
              <a:rPr lang="en-US" sz="1600" b="1" i="1" dirty="0"/>
              <a:t/>
            </a:r>
            <a:br>
              <a:rPr lang="en-US" sz="1600" b="1" i="1" dirty="0"/>
            </a:br>
            <a:r>
              <a:rPr lang="en-US" sz="1600" b="1" i="1" dirty="0" smtClean="0"/>
              <a:t/>
            </a:r>
            <a:br>
              <a:rPr lang="en-US" sz="1600" b="1" i="1" dirty="0" smtClean="0"/>
            </a:br>
            <a:r>
              <a:rPr lang="en-US" sz="1600" b="1" i="1" dirty="0" smtClean="0"/>
              <a:t>Relation between </a:t>
            </a:r>
            <a:r>
              <a:rPr lang="en-US" sz="1600" b="1" i="1" dirty="0" err="1" smtClean="0"/>
              <a:t>LikePrediction</a:t>
            </a:r>
            <a:r>
              <a:rPr lang="en-US" sz="1600" b="1" i="1" dirty="0" smtClean="0"/>
              <a:t>(%) and Gross(</a:t>
            </a:r>
            <a:r>
              <a:rPr lang="en-US" sz="1600" b="1" i="1" dirty="0" err="1" smtClean="0"/>
              <a:t>millionsUS</a:t>
            </a:r>
            <a:r>
              <a:rPr lang="en-US" sz="1600" b="1" i="1" dirty="0" smtClean="0"/>
              <a:t>$)</a:t>
            </a:r>
            <a:endParaRPr lang="en-US" sz="1600" b="1" i="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4220" y="1452786"/>
            <a:ext cx="8947447" cy="5270842"/>
          </a:xfrm>
          <a:prstGeom prst="rect">
            <a:avLst/>
          </a:prstGeom>
        </p:spPr>
      </p:pic>
      <p:sp>
        <p:nvSpPr>
          <p:cNvPr id="5" name="TextBox 4"/>
          <p:cNvSpPr txBox="1"/>
          <p:nvPr/>
        </p:nvSpPr>
        <p:spPr>
          <a:xfrm flipH="1">
            <a:off x="5677397" y="6243733"/>
            <a:ext cx="2808577" cy="230832"/>
          </a:xfrm>
          <a:prstGeom prst="rect">
            <a:avLst/>
          </a:prstGeom>
          <a:noFill/>
        </p:spPr>
        <p:txBody>
          <a:bodyPr wrap="square" rtlCol="0">
            <a:spAutoFit/>
          </a:bodyPr>
          <a:lstStyle/>
          <a:p>
            <a:r>
              <a:rPr lang="en-US" sz="900" dirty="0" smtClean="0">
                <a:solidFill>
                  <a:schemeClr val="tx1">
                    <a:lumMod val="65000"/>
                    <a:lumOff val="35000"/>
                  </a:schemeClr>
                </a:solidFill>
              </a:rPr>
              <a:t>= Like Prediction(%)</a:t>
            </a:r>
            <a:endParaRPr lang="en-IN" sz="900" dirty="0">
              <a:solidFill>
                <a:schemeClr val="tx1">
                  <a:lumMod val="65000"/>
                  <a:lumOff val="35000"/>
                </a:schemeClr>
              </a:solidFill>
            </a:endParaRPr>
          </a:p>
        </p:txBody>
      </p:sp>
      <p:sp>
        <p:nvSpPr>
          <p:cNvPr id="6" name="TextBox 5"/>
          <p:cNvSpPr txBox="1"/>
          <p:nvPr/>
        </p:nvSpPr>
        <p:spPr>
          <a:xfrm rot="16200000">
            <a:off x="1658672" y="3575579"/>
            <a:ext cx="2186148" cy="230832"/>
          </a:xfrm>
          <a:prstGeom prst="rect">
            <a:avLst/>
          </a:prstGeom>
          <a:noFill/>
        </p:spPr>
        <p:txBody>
          <a:bodyPr wrap="square" rtlCol="0">
            <a:spAutoFit/>
          </a:bodyPr>
          <a:lstStyle/>
          <a:p>
            <a:r>
              <a:rPr lang="en-US" sz="900" dirty="0" smtClean="0">
                <a:solidFill>
                  <a:schemeClr val="tx1">
                    <a:lumMod val="65000"/>
                    <a:lumOff val="35000"/>
                  </a:schemeClr>
                </a:solidFill>
              </a:rPr>
              <a:t>= Gross(millions in US$)</a:t>
            </a:r>
            <a:endParaRPr lang="en-IN" sz="900" dirty="0">
              <a:solidFill>
                <a:schemeClr val="tx1">
                  <a:lumMod val="65000"/>
                  <a:lumOff val="35000"/>
                </a:schemeClr>
              </a:solidFill>
            </a:endParaRPr>
          </a:p>
        </p:txBody>
      </p:sp>
    </p:spTree>
    <p:extLst>
      <p:ext uri="{BB962C8B-B14F-4D97-AF65-F5344CB8AC3E}">
        <p14:creationId xmlns:p14="http://schemas.microsoft.com/office/powerpoint/2010/main" val="9703052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1690" y="1106905"/>
            <a:ext cx="10515600" cy="1670478"/>
          </a:xfrm>
        </p:spPr>
        <p:txBody>
          <a:bodyPr>
            <a:normAutofit fontScale="90000"/>
          </a:bodyPr>
          <a:lstStyle/>
          <a:p>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b="1" i="1" dirty="0"/>
              <a:t/>
            </a:r>
            <a:br>
              <a:rPr lang="en-US" sz="1800" b="1" i="1" dirty="0"/>
            </a:br>
            <a:r>
              <a:rPr lang="en-US" sz="1800" b="1" i="1" dirty="0" smtClean="0"/>
              <a:t>BRIEF DISCUSSION on MULTIVARIATE ANALYSIS:</a:t>
            </a:r>
            <a:br>
              <a:rPr lang="en-US" sz="1800" b="1" i="1" dirty="0" smtClean="0"/>
            </a:br>
            <a:r>
              <a:rPr lang="en-US" sz="1800" b="1" i="1" dirty="0" smtClean="0"/>
              <a:t/>
            </a:r>
            <a:br>
              <a:rPr lang="en-US" sz="1800" b="1" i="1" dirty="0" smtClean="0"/>
            </a:br>
            <a:r>
              <a:rPr lang="en-US" sz="1800" b="1" i="1" dirty="0"/>
              <a:t/>
            </a:r>
            <a:br>
              <a:rPr lang="en-US" sz="1800" b="1" i="1" dirty="0"/>
            </a:br>
            <a:r>
              <a:rPr lang="en-US" sz="1800" b="1" i="1" dirty="0" smtClean="0"/>
              <a:t/>
            </a:r>
            <a:br>
              <a:rPr lang="en-US" sz="1800" b="1" i="1" dirty="0" smtClean="0"/>
            </a:br>
            <a:r>
              <a:rPr lang="en-US" sz="1800" dirty="0"/>
              <a:t> </a:t>
            </a:r>
            <a:r>
              <a:rPr lang="en-US" sz="1800" dirty="0" smtClean="0"/>
              <a:t>                                    </a:t>
            </a:r>
            <a:br>
              <a:rPr lang="en-US" sz="1800" dirty="0" smtClean="0"/>
            </a:br>
            <a:r>
              <a:rPr lang="en-US" sz="1800" dirty="0"/>
              <a:t>	</a:t>
            </a:r>
            <a:r>
              <a:rPr lang="en-US" sz="1800" dirty="0" smtClean="0"/>
              <a:t>	* </a:t>
            </a:r>
            <a:r>
              <a:rPr lang="en-US" sz="1800" dirty="0"/>
              <a:t>using more than two variables to establish a relationship or find the hidden patterns.</a:t>
            </a:r>
            <a:br>
              <a:rPr lang="en-US" sz="1800" dirty="0"/>
            </a:br>
            <a:r>
              <a:rPr lang="en-US" sz="1800" dirty="0"/>
              <a:t>		* can be done using Group by concept and describing the statistical </a:t>
            </a:r>
            <a:r>
              <a:rPr lang="en-US" sz="1800" dirty="0" smtClean="0"/>
              <a:t>analysis</a:t>
            </a:r>
            <a:br>
              <a:rPr lang="en-US" sz="1800" dirty="0" smtClean="0"/>
            </a:br>
            <a:r>
              <a:rPr lang="en-US" sz="1800" dirty="0"/>
              <a:t/>
            </a:r>
            <a:br>
              <a:rPr lang="en-US" sz="1800" dirty="0"/>
            </a:br>
            <a:r>
              <a:rPr lang="en-US" sz="1800" b="1" i="1" dirty="0" smtClean="0"/>
              <a:t/>
            </a:r>
            <a:br>
              <a:rPr lang="en-US" sz="1800" b="1" i="1" dirty="0" smtClean="0"/>
            </a:br>
            <a:r>
              <a:rPr lang="en-US" sz="1800" b="1" i="1" dirty="0" smtClean="0"/>
              <a:t/>
            </a:r>
            <a:br>
              <a:rPr lang="en-US" sz="1800" b="1" i="1" dirty="0" smtClean="0"/>
            </a:br>
            <a:r>
              <a:rPr lang="en-US" sz="1800" b="1" i="1" dirty="0" smtClean="0"/>
              <a:t>(</a:t>
            </a:r>
            <a:r>
              <a:rPr lang="en-US" sz="1800" b="1" i="1" dirty="0"/>
              <a:t>10) A FEW INTERPRETATIONS: </a:t>
            </a:r>
            <a:r>
              <a:rPr lang="en-US" sz="1800" b="1" i="1" dirty="0" smtClean="0"/>
              <a:t/>
            </a:r>
            <a:br>
              <a:rPr lang="en-US" sz="1800" b="1" i="1" dirty="0" smtClean="0"/>
            </a:br>
            <a:r>
              <a:rPr lang="en-US" sz="1800" b="1" i="1" dirty="0"/>
              <a:t/>
            </a:r>
            <a:br>
              <a:rPr lang="en-US" sz="1800" b="1" i="1" dirty="0"/>
            </a:br>
            <a:r>
              <a:rPr lang="en-US" sz="1800" b="1" i="1" dirty="0"/>
              <a:t/>
            </a:r>
            <a:br>
              <a:rPr lang="en-US" sz="1800" b="1" i="1" dirty="0"/>
            </a:br>
            <a:r>
              <a:rPr lang="en-US" sz="1800" b="1" i="1" dirty="0" smtClean="0"/>
              <a:t>                                        </a:t>
            </a:r>
            <a:r>
              <a:rPr lang="en-US" sz="1800" dirty="0"/>
              <a:t> Let us see some Observations in Visuals to understand the relations in a better way</a:t>
            </a:r>
            <a:r>
              <a:rPr lang="en-US" sz="1800" b="1" i="1" dirty="0" smtClean="0"/>
              <a:t/>
            </a:r>
            <a:br>
              <a:rPr lang="en-US" sz="1800" b="1" i="1" dirty="0" smtClean="0"/>
            </a:br>
            <a:r>
              <a:rPr lang="en-IN" sz="1800" b="1" i="1" dirty="0"/>
              <a:t/>
            </a:r>
            <a:br>
              <a:rPr lang="en-IN" sz="1800" b="1" i="1" dirty="0"/>
            </a:br>
            <a:r>
              <a:rPr lang="en-IN" sz="1800" b="1" i="1" dirty="0" smtClean="0"/>
              <a:t/>
            </a:r>
            <a:br>
              <a:rPr lang="en-IN" sz="1800" b="1" i="1" dirty="0" smtClean="0"/>
            </a:br>
            <a:r>
              <a:rPr lang="en-IN" sz="1800" b="1" i="1" dirty="0" smtClean="0"/>
              <a:t/>
            </a:r>
            <a:br>
              <a:rPr lang="en-IN" sz="1800" b="1" i="1" dirty="0" smtClean="0"/>
            </a:br>
            <a:r>
              <a:rPr lang="en-IN" sz="1800" b="1" i="1" dirty="0"/>
              <a:t/>
            </a:r>
            <a:br>
              <a:rPr lang="en-IN" sz="1800" b="1" i="1" dirty="0"/>
            </a:br>
            <a:r>
              <a:rPr lang="en-IN" sz="1800" b="1" i="1" dirty="0" smtClean="0"/>
              <a:t/>
            </a:r>
            <a:br>
              <a:rPr lang="en-IN" sz="1800" b="1" i="1" dirty="0" smtClean="0"/>
            </a:br>
            <a:endParaRPr lang="en-IN" sz="1800" dirty="0"/>
          </a:p>
        </p:txBody>
      </p:sp>
    </p:spTree>
    <p:extLst>
      <p:ext uri="{BB962C8B-B14F-4D97-AF65-F5344CB8AC3E}">
        <p14:creationId xmlns:p14="http://schemas.microsoft.com/office/powerpoint/2010/main" val="180353427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9463"/>
            <a:ext cx="10515600" cy="1153682"/>
          </a:xfrm>
        </p:spPr>
        <p:txBody>
          <a:bodyPr>
            <a:normAutofit/>
          </a:bodyPr>
          <a:lstStyle/>
          <a:p>
            <a:r>
              <a:rPr lang="en-US" sz="1800" b="1" i="1" dirty="0"/>
              <a:t>(1) using </a:t>
            </a:r>
            <a:r>
              <a:rPr lang="en-US" sz="1800" b="1" i="1" dirty="0" err="1"/>
              <a:t>pairplot</a:t>
            </a:r>
            <a:r>
              <a:rPr lang="en-US" sz="1800" b="1" i="1" dirty="0"/>
              <a:t>() we can find the variations with in all the </a:t>
            </a:r>
            <a:r>
              <a:rPr lang="en-US" sz="1800" b="1" i="1" dirty="0" smtClean="0"/>
              <a:t>features</a:t>
            </a:r>
            <a:r>
              <a:rPr lang="en-IN" sz="1800" b="1" i="1" dirty="0"/>
              <a:t/>
            </a:r>
            <a:br>
              <a:rPr lang="en-IN" sz="1800" b="1" i="1" dirty="0"/>
            </a:br>
            <a:r>
              <a:rPr lang="en-IN" sz="1800" b="1" i="1" dirty="0" smtClean="0"/>
              <a:t/>
            </a:r>
            <a:br>
              <a:rPr lang="en-IN" sz="1800" b="1" i="1" dirty="0" smtClean="0"/>
            </a:br>
            <a:r>
              <a:rPr lang="en-IN" sz="1800" b="1" i="1" dirty="0" smtClean="0"/>
              <a:t>Rough Estimation of plot between all features</a:t>
            </a:r>
            <a:br>
              <a:rPr lang="en-IN" sz="1800" b="1" i="1" dirty="0" smtClean="0"/>
            </a:b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0" y="1077696"/>
            <a:ext cx="10477850" cy="5657850"/>
          </a:xfrm>
          <a:prstGeom prst="rect">
            <a:avLst/>
          </a:prstGeom>
        </p:spPr>
      </p:pic>
    </p:spTree>
    <p:extLst>
      <p:ext uri="{BB962C8B-B14F-4D97-AF65-F5344CB8AC3E}">
        <p14:creationId xmlns:p14="http://schemas.microsoft.com/office/powerpoint/2010/main" val="243187627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4333" y="85725"/>
            <a:ext cx="10515600" cy="1325563"/>
          </a:xfrm>
        </p:spPr>
        <p:txBody>
          <a:bodyPr>
            <a:normAutofit/>
          </a:bodyPr>
          <a:lstStyle/>
          <a:p>
            <a:r>
              <a:rPr lang="en-IN" sz="1800" b="1" i="1" dirty="0"/>
              <a:t>(</a:t>
            </a:r>
            <a:r>
              <a:rPr lang="en-IN" sz="1800" b="1" i="1" dirty="0" smtClean="0"/>
              <a:t>2a) </a:t>
            </a:r>
            <a:r>
              <a:rPr lang="en-IN" sz="1800" b="1" i="1" dirty="0"/>
              <a:t>using </a:t>
            </a:r>
            <a:r>
              <a:rPr lang="en-IN" sz="1800" b="1" i="1" dirty="0" err="1"/>
              <a:t>pivot_table</a:t>
            </a:r>
            <a:r>
              <a:rPr lang="en-IN" sz="1800" b="1" i="1" dirty="0"/>
              <a:t>() or </a:t>
            </a:r>
            <a:r>
              <a:rPr lang="en-IN" sz="1800" b="1" i="1" dirty="0" err="1"/>
              <a:t>groupby</a:t>
            </a:r>
            <a:r>
              <a:rPr lang="en-IN" sz="1800" b="1" i="1" dirty="0"/>
              <a:t>() , we can summarize the data between the multiple </a:t>
            </a:r>
            <a:r>
              <a:rPr lang="en-IN" sz="1800" b="1" i="1" dirty="0" smtClean="0"/>
              <a:t>features</a:t>
            </a:r>
            <a:br>
              <a:rPr lang="en-IN" sz="1800" b="1" i="1" dirty="0" smtClean="0"/>
            </a:br>
            <a:r>
              <a:rPr lang="en-IN" sz="1800" b="1" i="1" dirty="0"/>
              <a:t/>
            </a:r>
            <a:br>
              <a:rPr lang="en-IN" sz="1800" b="1" i="1" dirty="0"/>
            </a:br>
            <a:r>
              <a:rPr lang="en-IN" sz="1800" b="1" i="1" dirty="0" smtClean="0"/>
              <a:t>example relationship and </a:t>
            </a:r>
            <a:r>
              <a:rPr lang="en-US" sz="1800" b="1" i="1" dirty="0"/>
              <a:t>Analysis of the four variables : </a:t>
            </a:r>
            <a:r>
              <a:rPr lang="en-US" sz="1800" b="1" i="1" dirty="0" err="1"/>
              <a:t>DecadeofRelease</a:t>
            </a:r>
            <a:r>
              <a:rPr lang="en-US" sz="1800" b="1" i="1" dirty="0"/>
              <a:t>, #directors, Duration(min), </a:t>
            </a:r>
            <a:r>
              <a:rPr lang="en-US" sz="1800" b="1" i="1" dirty="0" err="1"/>
              <a:t>LikePrediction</a:t>
            </a:r>
            <a:r>
              <a:rPr lang="en-US" sz="1800" b="1" i="1" dirty="0"/>
              <a:t>(%)</a:t>
            </a:r>
            <a:endParaRPr lang="en-IN" sz="1800" b="1" i="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5933" y="1320800"/>
            <a:ext cx="9626600" cy="5401734"/>
          </a:xfrm>
          <a:prstGeom prst="rect">
            <a:avLst/>
          </a:prstGeom>
        </p:spPr>
      </p:pic>
    </p:spTree>
    <p:extLst>
      <p:ext uri="{BB962C8B-B14F-4D97-AF65-F5344CB8AC3E}">
        <p14:creationId xmlns:p14="http://schemas.microsoft.com/office/powerpoint/2010/main" val="23576641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50;p2">
            <a:extLst>
              <a:ext uri="{FF2B5EF4-FFF2-40B4-BE49-F238E27FC236}">
                <a16:creationId xmlns:a16="http://schemas.microsoft.com/office/drawing/2014/main" xmlns="" id="{F1938B5B-7279-41B8-9966-43015F242CFD}"/>
              </a:ext>
            </a:extLst>
          </p:cNvPr>
          <p:cNvSpPr txBox="1"/>
          <p:nvPr/>
        </p:nvSpPr>
        <p:spPr>
          <a:xfrm>
            <a:off x="893088" y="1661481"/>
            <a:ext cx="7007290" cy="4801274"/>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b="0" i="0" u="none" strike="noStrike" cap="none" dirty="0" smtClean="0">
                <a:solidFill>
                  <a:schemeClr val="dk1"/>
                </a:solidFill>
                <a:latin typeface="Calibri"/>
                <a:ea typeface="Calibri"/>
                <a:cs typeface="Calibri"/>
                <a:sym typeface="Calibri"/>
              </a:rPr>
              <a:t>My Name is Paila Vinay Amruth</a:t>
            </a:r>
            <a:r>
              <a:rPr lang="en-US" dirty="0" smtClean="0">
                <a:solidFill>
                  <a:schemeClr val="dk1"/>
                </a:solidFill>
                <a:latin typeface="Calibri"/>
                <a:ea typeface="Calibri"/>
                <a:cs typeface="Calibri"/>
                <a:sym typeface="Calibri"/>
              </a:rPr>
              <a:t>. I am pursuing Bachelor of Technology in Electronics and Communication Engineering</a:t>
            </a:r>
          </a:p>
          <a:p>
            <a:pPr marR="0" lvl="0" algn="l" rtl="0">
              <a:spcBef>
                <a:spcPts val="0"/>
              </a:spcBef>
              <a:spcAft>
                <a:spcPts val="0"/>
              </a:spcAft>
              <a:buClr>
                <a:schemeClr val="dk1"/>
              </a:buClr>
              <a:buSzPts val="1800"/>
            </a:pPr>
            <a:endParaRPr dirty="0"/>
          </a:p>
          <a:p>
            <a:pPr marL="285750" marR="0" lvl="0" indent="-285750" algn="l" rtl="0">
              <a:spcBef>
                <a:spcPts val="0"/>
              </a:spcBef>
              <a:spcAft>
                <a:spcPts val="0"/>
              </a:spcAft>
              <a:buClr>
                <a:schemeClr val="dk1"/>
              </a:buClr>
              <a:buSzPts val="1800"/>
              <a:buFont typeface="Noto Sans Symbols"/>
              <a:buChar char="✔"/>
            </a:pPr>
            <a:r>
              <a:rPr lang="en-US" sz="1800" b="0" i="0" u="none" strike="noStrike" cap="none" dirty="0" smtClean="0">
                <a:solidFill>
                  <a:schemeClr val="dk1"/>
                </a:solidFill>
                <a:latin typeface="Calibri"/>
                <a:ea typeface="Calibri"/>
                <a:cs typeface="Calibri"/>
                <a:sym typeface="Calibri"/>
              </a:rPr>
              <a:t>I heard for the first time about machine learning in my 1</a:t>
            </a:r>
            <a:r>
              <a:rPr lang="en-US" sz="1800" b="0" i="0" u="none" strike="noStrike" cap="none" baseline="30000" dirty="0" smtClean="0">
                <a:solidFill>
                  <a:schemeClr val="dk1"/>
                </a:solidFill>
                <a:latin typeface="Calibri"/>
                <a:ea typeface="Calibri"/>
                <a:cs typeface="Calibri"/>
                <a:sym typeface="Calibri"/>
              </a:rPr>
              <a:t>st</a:t>
            </a:r>
            <a:r>
              <a:rPr lang="en-US" sz="1800" b="0" i="0" u="none" strike="noStrike" cap="none" dirty="0" smtClean="0">
                <a:solidFill>
                  <a:schemeClr val="dk1"/>
                </a:solidFill>
                <a:latin typeface="Calibri"/>
                <a:ea typeface="Calibri"/>
                <a:cs typeface="Calibri"/>
                <a:sym typeface="Calibri"/>
              </a:rPr>
              <a:t> year of </a:t>
            </a:r>
            <a:r>
              <a:rPr lang="en-US" sz="1800" b="0" i="0" u="none" strike="noStrike" cap="none" dirty="0" err="1" smtClean="0">
                <a:solidFill>
                  <a:schemeClr val="dk1"/>
                </a:solidFill>
                <a:latin typeface="Calibri"/>
                <a:ea typeface="Calibri"/>
                <a:cs typeface="Calibri"/>
                <a:sym typeface="Calibri"/>
              </a:rPr>
              <a:t>B.Tech</a:t>
            </a:r>
            <a:r>
              <a:rPr lang="en-US" sz="1800" b="0" i="0" u="none" strike="noStrike" cap="none" dirty="0" smtClean="0">
                <a:solidFill>
                  <a:schemeClr val="dk1"/>
                </a:solidFill>
                <a:latin typeface="Calibri"/>
                <a:ea typeface="Calibri"/>
                <a:cs typeface="Calibri"/>
                <a:sym typeface="Calibri"/>
              </a:rPr>
              <a:t>. </a:t>
            </a:r>
            <a:r>
              <a:rPr lang="en-US" dirty="0" smtClean="0">
                <a:solidFill>
                  <a:schemeClr val="dk1"/>
                </a:solidFill>
                <a:latin typeface="Calibri"/>
                <a:ea typeface="Calibri"/>
                <a:cs typeface="Calibri"/>
                <a:sym typeface="Calibri"/>
              </a:rPr>
              <a:t>I started studying about the pre-requisites required for the deployment of ML model. That moment I realized the importance of the Data Science</a:t>
            </a:r>
            <a:r>
              <a:rPr lang="en-US" sz="1800" b="0" i="0" u="none" strike="noStrike" cap="none" dirty="0" smtClean="0">
                <a:solidFill>
                  <a:schemeClr val="dk1"/>
                </a:solidFill>
                <a:latin typeface="Calibri"/>
                <a:ea typeface="Calibri"/>
                <a:cs typeface="Calibri"/>
                <a:sym typeface="Calibri"/>
              </a:rPr>
              <a:t> which helps in analyzing the data </a:t>
            </a:r>
            <a:r>
              <a:rPr lang="en-US" dirty="0" smtClean="0">
                <a:solidFill>
                  <a:schemeClr val="dk1"/>
                </a:solidFill>
                <a:latin typeface="Calibri"/>
                <a:ea typeface="Calibri"/>
                <a:cs typeface="Calibri"/>
                <a:sym typeface="Calibri"/>
              </a:rPr>
              <a:t>in a more unique and sophisticated way.</a:t>
            </a:r>
          </a:p>
          <a:p>
            <a:pPr marR="0" lvl="0" algn="l" rtl="0">
              <a:spcBef>
                <a:spcPts val="0"/>
              </a:spcBef>
              <a:spcAft>
                <a:spcPts val="0"/>
              </a:spcAft>
              <a:buClr>
                <a:schemeClr val="dk1"/>
              </a:buClr>
              <a:buSzPts val="1800"/>
            </a:pPr>
            <a:endParaRPr lang="en-US" dirty="0" smtClean="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Noto Sans Symbols"/>
              <a:buChar char="✔"/>
            </a:pPr>
            <a:r>
              <a:rPr lang="en-US" sz="1800" b="0" i="0" u="none" strike="noStrike" cap="none" dirty="0" smtClean="0">
                <a:solidFill>
                  <a:schemeClr val="dk1"/>
                </a:solidFill>
                <a:latin typeface="Calibri"/>
                <a:ea typeface="Calibri"/>
                <a:cs typeface="Calibri"/>
                <a:sym typeface="Calibri"/>
              </a:rPr>
              <a:t>I </a:t>
            </a:r>
            <a:r>
              <a:rPr lang="en-US" dirty="0" smtClean="0">
                <a:solidFill>
                  <a:schemeClr val="dk1"/>
                </a:solidFill>
                <a:latin typeface="Calibri"/>
                <a:ea typeface="Calibri"/>
                <a:cs typeface="Calibri"/>
                <a:sym typeface="Calibri"/>
              </a:rPr>
              <a:t>am very much excited to start my Project as </a:t>
            </a:r>
            <a:r>
              <a:rPr lang="en-US" dirty="0">
                <a:solidFill>
                  <a:schemeClr val="dk1"/>
                </a:solidFill>
                <a:latin typeface="Calibri"/>
                <a:ea typeface="Calibri"/>
                <a:cs typeface="Calibri"/>
                <a:sym typeface="Calibri"/>
              </a:rPr>
              <a:t>t</a:t>
            </a:r>
            <a:r>
              <a:rPr lang="en-US" sz="1800" b="0" i="0" u="none" strike="noStrike" cap="none" dirty="0" smtClean="0">
                <a:solidFill>
                  <a:schemeClr val="dk1"/>
                </a:solidFill>
                <a:latin typeface="Calibri"/>
                <a:ea typeface="Calibri"/>
                <a:cs typeface="Calibri"/>
                <a:sym typeface="Calibri"/>
              </a:rPr>
              <a:t>he more time I spent on analyzing data the more interesting </a:t>
            </a:r>
            <a:r>
              <a:rPr lang="en-US" dirty="0" smtClean="0">
                <a:solidFill>
                  <a:schemeClr val="dk1"/>
                </a:solidFill>
                <a:latin typeface="Calibri"/>
                <a:ea typeface="Calibri"/>
                <a:cs typeface="Calibri"/>
                <a:sym typeface="Calibri"/>
              </a:rPr>
              <a:t>the </a:t>
            </a:r>
            <a:r>
              <a:rPr lang="en-US" dirty="0" err="1" smtClean="0">
                <a:solidFill>
                  <a:schemeClr val="dk1"/>
                </a:solidFill>
                <a:latin typeface="Calibri"/>
                <a:ea typeface="Calibri"/>
                <a:cs typeface="Calibri"/>
                <a:sym typeface="Calibri"/>
              </a:rPr>
              <a:t>DataScience</a:t>
            </a:r>
            <a:r>
              <a:rPr lang="en-US" dirty="0">
                <a:solidFill>
                  <a:schemeClr val="dk1"/>
                </a:solidFill>
                <a:latin typeface="Calibri"/>
                <a:ea typeface="Calibri"/>
                <a:cs typeface="Calibri"/>
                <a:sym typeface="Calibri"/>
              </a:rPr>
              <a:t> </a:t>
            </a:r>
            <a:r>
              <a:rPr lang="en-US" dirty="0" smtClean="0">
                <a:solidFill>
                  <a:schemeClr val="dk1"/>
                </a:solidFill>
                <a:latin typeface="Calibri"/>
                <a:ea typeface="Calibri"/>
                <a:cs typeface="Calibri"/>
                <a:sym typeface="Calibri"/>
              </a:rPr>
              <a:t>became to me</a:t>
            </a:r>
            <a:endParaRPr lang="en-US" sz="1800" b="0" i="0" u="none" strike="noStrike" cap="none" dirty="0" smtClean="0">
              <a:solidFill>
                <a:schemeClr val="dk1"/>
              </a:solidFill>
              <a:latin typeface="Calibri"/>
              <a:ea typeface="Calibri"/>
              <a:cs typeface="Calibri"/>
              <a:sym typeface="Calibri"/>
            </a:endParaRPr>
          </a:p>
          <a:p>
            <a:pPr marR="0" lvl="0" algn="l" rtl="0">
              <a:spcBef>
                <a:spcPts val="0"/>
              </a:spcBef>
              <a:spcAft>
                <a:spcPts val="0"/>
              </a:spcAft>
              <a:buClr>
                <a:schemeClr val="dk1"/>
              </a:buClr>
              <a:buSzPts val="1800"/>
            </a:pPr>
            <a:endParaRPr dirty="0"/>
          </a:p>
          <a:p>
            <a:pPr marL="285750" marR="0" lvl="0" indent="-285750" algn="l" rtl="0">
              <a:spcBef>
                <a:spcPts val="0"/>
              </a:spcBef>
              <a:spcAft>
                <a:spcPts val="0"/>
              </a:spcAft>
              <a:buClr>
                <a:schemeClr val="dk1"/>
              </a:buClr>
              <a:buSzPts val="1800"/>
              <a:buFont typeface="Noto Sans Symbols"/>
              <a:buChar char="✔"/>
            </a:pPr>
            <a:r>
              <a:rPr lang="en-US" dirty="0" smtClean="0">
                <a:solidFill>
                  <a:schemeClr val="dk1"/>
                </a:solidFill>
                <a:latin typeface="Calibri"/>
                <a:cs typeface="Calibri"/>
                <a:sym typeface="Calibri"/>
              </a:rPr>
              <a:t>I am currently learning new skills and improving them in my </a:t>
            </a:r>
            <a:r>
              <a:rPr lang="en-US" dirty="0" err="1" smtClean="0">
                <a:solidFill>
                  <a:schemeClr val="dk1"/>
                </a:solidFill>
                <a:latin typeface="Calibri"/>
                <a:cs typeface="Calibri"/>
                <a:sym typeface="Calibri"/>
              </a:rPr>
              <a:t>DataScience</a:t>
            </a:r>
            <a:r>
              <a:rPr lang="en-US" dirty="0" smtClean="0">
                <a:solidFill>
                  <a:schemeClr val="dk1"/>
                </a:solidFill>
                <a:latin typeface="Calibri"/>
                <a:cs typeface="Calibri"/>
                <a:sym typeface="Calibri"/>
              </a:rPr>
              <a:t> only because of </a:t>
            </a:r>
            <a:r>
              <a:rPr lang="en-US" dirty="0" err="1" smtClean="0">
                <a:solidFill>
                  <a:schemeClr val="dk1"/>
                </a:solidFill>
                <a:latin typeface="Calibri"/>
                <a:cs typeface="Calibri"/>
                <a:sym typeface="Calibri"/>
              </a:rPr>
              <a:t>Innomatics</a:t>
            </a:r>
            <a:r>
              <a:rPr lang="en-US" dirty="0" smtClean="0">
                <a:solidFill>
                  <a:schemeClr val="dk1"/>
                </a:solidFill>
                <a:latin typeface="Calibri"/>
                <a:cs typeface="Calibri"/>
                <a:sym typeface="Calibri"/>
              </a:rPr>
              <a:t> Research Labs which facilitated with experienced mentors in that respective Field. The main thing I liked about them is the  </a:t>
            </a:r>
            <a:r>
              <a:rPr lang="en-US" dirty="0" err="1" smtClean="0">
                <a:solidFill>
                  <a:schemeClr val="dk1"/>
                </a:solidFill>
                <a:latin typeface="Calibri"/>
                <a:cs typeface="Calibri"/>
                <a:sym typeface="Calibri"/>
              </a:rPr>
              <a:t>curriculam</a:t>
            </a:r>
            <a:r>
              <a:rPr lang="en-US" dirty="0" smtClean="0">
                <a:solidFill>
                  <a:schemeClr val="dk1"/>
                </a:solidFill>
                <a:latin typeface="Calibri"/>
                <a:cs typeface="Calibri"/>
                <a:sym typeface="Calibri"/>
              </a:rPr>
              <a:t> Plan and Discipline they follow and implement. </a:t>
            </a:r>
            <a:endParaRPr dirty="0"/>
          </a:p>
        </p:txBody>
      </p:sp>
      <p:sp>
        <p:nvSpPr>
          <p:cNvPr id="6" name="Google Shape;42;p2">
            <a:extLst>
              <a:ext uri="{FF2B5EF4-FFF2-40B4-BE49-F238E27FC236}">
                <a16:creationId xmlns:a16="http://schemas.microsoft.com/office/drawing/2014/main" xmlns="" id="{717B5CEA-3236-4F3B-910D-3C353EEDF02F}"/>
              </a:ext>
            </a:extLst>
          </p:cNvPr>
          <p:cNvSpPr txBox="1"/>
          <p:nvPr/>
        </p:nvSpPr>
        <p:spPr>
          <a:xfrm>
            <a:off x="565679" y="321663"/>
            <a:ext cx="6099463" cy="495905"/>
          </a:xfrm>
          <a:prstGeom prst="rect">
            <a:avLst/>
          </a:prstGeom>
          <a:noFill/>
          <a:ln>
            <a:noFill/>
          </a:ln>
        </p:spPr>
        <p:txBody>
          <a:bodyPr spcFirstLastPara="1" wrap="square" lIns="91425" tIns="45700" rIns="91425" bIns="45700" anchor="t" anchorCtr="0">
            <a:spAutoFit/>
          </a:bodyPr>
          <a:lstStyle/>
          <a:p>
            <a:pPr marL="0" marR="0" lvl="0" indent="0" algn="l" rtl="0">
              <a:lnSpc>
                <a:spcPct val="80000"/>
              </a:lnSpc>
              <a:spcBef>
                <a:spcPts val="0"/>
              </a:spcBef>
              <a:spcAft>
                <a:spcPts val="0"/>
              </a:spcAft>
              <a:buNone/>
            </a:pPr>
            <a:r>
              <a:rPr lang="en-US" sz="3200" b="0" i="0" u="none" strike="noStrike" cap="none" dirty="0">
                <a:solidFill>
                  <a:schemeClr val="accent2"/>
                </a:solidFill>
                <a:latin typeface="Lato Black"/>
                <a:ea typeface="Lato Black"/>
                <a:cs typeface="Lato Black"/>
                <a:sym typeface="Lato Black"/>
              </a:rPr>
              <a:t>About me</a:t>
            </a:r>
            <a:endParaRPr dirty="0">
              <a:solidFill>
                <a:schemeClr val="accent2"/>
              </a:solidFill>
            </a:endParaRPr>
          </a:p>
        </p:txBody>
      </p:sp>
    </p:spTree>
    <p:extLst>
      <p:ext uri="{BB962C8B-B14F-4D97-AF65-F5344CB8AC3E}">
        <p14:creationId xmlns:p14="http://schemas.microsoft.com/office/powerpoint/2010/main" val="409624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200" y="370417"/>
            <a:ext cx="10058400" cy="955146"/>
          </a:xfrm>
        </p:spPr>
        <p:txBody>
          <a:bodyPr>
            <a:normAutofit/>
          </a:bodyPr>
          <a:lstStyle/>
          <a:p>
            <a:r>
              <a:rPr lang="en-US" sz="1800" b="1" i="1" dirty="0" smtClean="0"/>
              <a:t>(2b) Using </a:t>
            </a:r>
            <a:r>
              <a:rPr lang="en-US" sz="1800" b="1" i="1" dirty="0" err="1" smtClean="0"/>
              <a:t>pivot_table</a:t>
            </a:r>
            <a:r>
              <a:rPr lang="en-US" sz="1800" b="1" i="1" dirty="0" smtClean="0"/>
              <a:t>() for the analysis of multiple variable as shown below : </a:t>
            </a:r>
            <a:endParaRPr lang="en-IN" sz="1800" b="1" i="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200" y="971550"/>
            <a:ext cx="10058400" cy="5657850"/>
          </a:xfrm>
          <a:prstGeom prst="rect">
            <a:avLst/>
          </a:prstGeom>
        </p:spPr>
      </p:pic>
    </p:spTree>
    <p:extLst>
      <p:ext uri="{BB962C8B-B14F-4D97-AF65-F5344CB8AC3E}">
        <p14:creationId xmlns:p14="http://schemas.microsoft.com/office/powerpoint/2010/main" val="243904916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1800" b="1" i="1" dirty="0" smtClean="0"/>
              <a:t>(3) </a:t>
            </a:r>
            <a:r>
              <a:rPr lang="en-IN" sz="1800" b="1" i="1" dirty="0"/>
              <a:t>we can also use </a:t>
            </a:r>
            <a:r>
              <a:rPr lang="en-IN" sz="1800" b="1" i="1" dirty="0" err="1"/>
              <a:t>jointplot</a:t>
            </a:r>
            <a:r>
              <a:rPr lang="en-IN" sz="1800" b="1" i="1" dirty="0"/>
              <a:t>() </a:t>
            </a:r>
            <a:r>
              <a:rPr lang="en-IN" sz="1800" b="1" i="1" dirty="0" smtClean="0"/>
              <a:t>with passing </a:t>
            </a:r>
            <a:r>
              <a:rPr lang="en-IN" sz="1800" b="1" i="1" dirty="0">
                <a:solidFill>
                  <a:srgbClr val="FF0000"/>
                </a:solidFill>
              </a:rPr>
              <a:t>hue</a:t>
            </a:r>
            <a:r>
              <a:rPr lang="en-IN" sz="1800" b="1" i="1" dirty="0"/>
              <a:t> </a:t>
            </a:r>
            <a:r>
              <a:rPr lang="en-IN" sz="1800" b="1" i="1" dirty="0" smtClean="0"/>
              <a:t>argument as </a:t>
            </a:r>
            <a:r>
              <a:rPr lang="en-IN" sz="1800" b="1" i="1" dirty="0"/>
              <a:t>some categorical feature for </a:t>
            </a:r>
            <a:r>
              <a:rPr lang="en-IN" sz="1800" b="1" i="1" dirty="0" err="1"/>
              <a:t>trivariate</a:t>
            </a:r>
            <a:r>
              <a:rPr lang="en-IN" sz="1800" b="1" i="1" dirty="0"/>
              <a:t> analysis.</a:t>
            </a: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133" y="1200150"/>
            <a:ext cx="10075333" cy="5281612"/>
          </a:xfrm>
          <a:prstGeom prst="rect">
            <a:avLst/>
          </a:prstGeom>
        </p:spPr>
      </p:pic>
    </p:spTree>
    <p:extLst>
      <p:ext uri="{BB962C8B-B14F-4D97-AF65-F5344CB8AC3E}">
        <p14:creationId xmlns:p14="http://schemas.microsoft.com/office/powerpoint/2010/main" val="174802985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1800" b="1" i="1" dirty="0" smtClean="0"/>
              <a:t> </a:t>
            </a:r>
            <a:br>
              <a:rPr lang="en-US" sz="1800" b="1" i="1" dirty="0" smtClean="0"/>
            </a:br>
            <a:r>
              <a:rPr lang="en-US" sz="1800" b="1" i="1" dirty="0" smtClean="0"/>
              <a:t>(4) </a:t>
            </a:r>
            <a:r>
              <a:rPr lang="en-US" sz="1800" b="1" i="1" dirty="0"/>
              <a:t>: This is the Violin Plot which shows the distribution of the Gross(</a:t>
            </a:r>
            <a:r>
              <a:rPr lang="en-US" sz="1800" b="1" i="1" dirty="0" err="1"/>
              <a:t>millionsUS</a:t>
            </a:r>
            <a:r>
              <a:rPr lang="en-US" sz="1800" b="1" i="1" dirty="0"/>
              <a:t>$) based on the </a:t>
            </a:r>
            <a:r>
              <a:rPr lang="en-US" sz="1800" b="1" i="1" dirty="0" smtClean="0"/>
              <a:t>certifications</a:t>
            </a:r>
            <a:r>
              <a:rPr lang="en-US" sz="1800" b="1" i="1" dirty="0"/>
              <a:t/>
            </a:r>
            <a:br>
              <a:rPr lang="en-US" sz="1800" b="1" i="1" dirty="0"/>
            </a:br>
            <a:r>
              <a:rPr lang="en-US" sz="1800" b="1" i="1" dirty="0"/>
              <a:t> </a:t>
            </a:r>
            <a:r>
              <a:rPr lang="en-US" sz="1800" b="1" i="1" dirty="0" smtClean="0"/>
              <a:t>       </a:t>
            </a:r>
            <a:br>
              <a:rPr lang="en-US" sz="1800" b="1" i="1" dirty="0" smtClean="0"/>
            </a:br>
            <a:r>
              <a:rPr lang="en-US" sz="1800" b="1" i="1" dirty="0"/>
              <a:t> </a:t>
            </a:r>
            <a:r>
              <a:rPr lang="en-US" sz="1800" b="1" i="1" dirty="0" smtClean="0"/>
              <a:t>        The </a:t>
            </a:r>
            <a:r>
              <a:rPr lang="en-US" sz="1800" b="1" i="1" dirty="0"/>
              <a:t>larger the tails of the Distribution the more the data is skewed</a:t>
            </a:r>
            <a:br>
              <a:rPr lang="en-US" sz="1800" b="1" i="1" dirty="0"/>
            </a:br>
            <a:r>
              <a:rPr lang="en-US" sz="1800" b="1" i="1" dirty="0"/>
              <a:t/>
            </a:r>
            <a:br>
              <a:rPr lang="en-US" sz="1800" b="1" i="1" dirty="0"/>
            </a:br>
            <a:r>
              <a:rPr lang="en-US" sz="1800" b="1" i="1" dirty="0" smtClean="0"/>
              <a:t/>
            </a:r>
            <a:br>
              <a:rPr lang="en-US" sz="1800" b="1" i="1" dirty="0" smtClean="0"/>
            </a:b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33144"/>
            <a:ext cx="9575800" cy="5386388"/>
          </a:xfrm>
          <a:prstGeom prst="rect">
            <a:avLst/>
          </a:prstGeom>
        </p:spPr>
      </p:pic>
    </p:spTree>
    <p:extLst>
      <p:ext uri="{BB962C8B-B14F-4D97-AF65-F5344CB8AC3E}">
        <p14:creationId xmlns:p14="http://schemas.microsoft.com/office/powerpoint/2010/main" val="88896801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7158" y="1621961"/>
            <a:ext cx="11126003" cy="3606326"/>
          </a:xfrm>
        </p:spPr>
        <p:txBody>
          <a:bodyPr>
            <a:normAutofit fontScale="90000"/>
          </a:bodyPr>
          <a:lstStyle/>
          <a:p>
            <a:r>
              <a:rPr lang="en-IN" sz="1800" dirty="0" smtClean="0">
                <a:solidFill>
                  <a:srgbClr val="FF0000"/>
                </a:solidFill>
              </a:rPr>
              <a:t>11. The Conclusions that can be drawn from IMDB Movie Ratings and collections Data of 1000 movies:</a:t>
            </a:r>
            <a:br>
              <a:rPr lang="en-IN" sz="1800" dirty="0" smtClean="0">
                <a:solidFill>
                  <a:srgbClr val="FF0000"/>
                </a:solidFill>
              </a:rPr>
            </a:br>
            <a:r>
              <a:rPr lang="en-IN" sz="1800" dirty="0" smtClean="0">
                <a:solidFill>
                  <a:srgbClr val="FF0000"/>
                </a:solidFill>
              </a:rPr>
              <a:t/>
            </a:r>
            <a:br>
              <a:rPr lang="en-IN" sz="1800" dirty="0" smtClean="0">
                <a:solidFill>
                  <a:srgbClr val="FF0000"/>
                </a:solidFill>
              </a:rPr>
            </a:br>
            <a:r>
              <a:rPr lang="en-IN" sz="1800" dirty="0" smtClean="0">
                <a:solidFill>
                  <a:srgbClr val="FF0000"/>
                </a:solidFill>
              </a:rPr>
              <a:t>Some important Conclusions are as shown:-</a:t>
            </a:r>
            <a:br>
              <a:rPr lang="en-IN" sz="1800" dirty="0" smtClean="0">
                <a:solidFill>
                  <a:srgbClr val="FF0000"/>
                </a:solidFill>
              </a:rPr>
            </a:br>
            <a:r>
              <a:rPr lang="en-IN" sz="1800" dirty="0" smtClean="0">
                <a:solidFill>
                  <a:srgbClr val="FF0000"/>
                </a:solidFill>
              </a:rPr>
              <a:t/>
            </a:r>
            <a:br>
              <a:rPr lang="en-IN" sz="1800" dirty="0" smtClean="0">
                <a:solidFill>
                  <a:srgbClr val="FF0000"/>
                </a:solidFill>
              </a:rPr>
            </a:br>
            <a:r>
              <a:rPr lang="en-US" sz="2000" b="1" i="1" dirty="0" smtClean="0"/>
              <a:t>Most of the movies in the data have ratings 7.7, 7.8, 8, 8.1 .</a:t>
            </a:r>
            <a:br>
              <a:rPr lang="en-US" sz="2000" b="1" i="1" dirty="0" smtClean="0"/>
            </a:br>
            <a:r>
              <a:rPr lang="en-US" sz="2000" b="1" i="1" dirty="0" smtClean="0"/>
              <a:t/>
            </a:r>
            <a:br>
              <a:rPr lang="en-US" sz="2000" b="1" i="1" dirty="0" smtClean="0"/>
            </a:br>
            <a:r>
              <a:rPr lang="en-US" sz="2000" b="1" i="1" dirty="0" smtClean="0"/>
              <a:t>The movies with 3 number of directors yield good Gross (Box Office Collections)</a:t>
            </a:r>
            <a:br>
              <a:rPr lang="en-US" sz="2000" b="1" i="1" dirty="0" smtClean="0"/>
            </a:br>
            <a:r>
              <a:rPr lang="en-US" sz="2000" b="1" i="1" dirty="0" smtClean="0"/>
              <a:t/>
            </a:r>
            <a:br>
              <a:rPr lang="en-US" sz="2000" b="1" i="1" dirty="0" smtClean="0"/>
            </a:br>
            <a:r>
              <a:rPr lang="en-US" sz="2000" b="1" i="1" dirty="0" smtClean="0"/>
              <a:t>Most of the Movies(50% data) have votes in the range 0 to 10 lakhs with gross 0 to 200 millions</a:t>
            </a:r>
            <a:br>
              <a:rPr lang="en-US" sz="2000" b="1" i="1" dirty="0" smtClean="0"/>
            </a:br>
            <a:r>
              <a:rPr lang="en-US" sz="2000" b="1" i="1" dirty="0" smtClean="0"/>
              <a:t/>
            </a:r>
            <a:br>
              <a:rPr lang="en-US" sz="2000" b="1" i="1" dirty="0" smtClean="0"/>
            </a:br>
            <a:r>
              <a:rPr lang="en-US" sz="2000" b="1" i="1" dirty="0" smtClean="0"/>
              <a:t>The UA certified films are earning more Gross. If we drill down more the UA movies with 3 directors yield more Gross than 1,2 no. of directors</a:t>
            </a:r>
            <a:br>
              <a:rPr lang="en-US" sz="2000" b="1" i="1" dirty="0" smtClean="0"/>
            </a:br>
            <a:r>
              <a:rPr lang="en-US" sz="2000" b="1" i="1" dirty="0" smtClean="0"/>
              <a:t/>
            </a:r>
            <a:br>
              <a:rPr lang="en-US" sz="2000" b="1" i="1" dirty="0" smtClean="0"/>
            </a:br>
            <a:r>
              <a:rPr lang="en-US" sz="2000" b="1" i="1" dirty="0" smtClean="0"/>
              <a:t>The movies with(70% to 90%)</a:t>
            </a:r>
            <a:r>
              <a:rPr lang="en-US" sz="2000" b="1" i="1" dirty="0" err="1" smtClean="0"/>
              <a:t>LikePrediction</a:t>
            </a:r>
            <a:r>
              <a:rPr lang="en-US" sz="2000" b="1" i="1" dirty="0" smtClean="0"/>
              <a:t>(%) and R certificate having low Gross(</a:t>
            </a:r>
            <a:r>
              <a:rPr lang="en-US" sz="2000" b="1" i="1" dirty="0" err="1" smtClean="0"/>
              <a:t>millionsUS</a:t>
            </a:r>
            <a:r>
              <a:rPr lang="en-US" sz="2000" b="1" i="1" dirty="0" smtClean="0"/>
              <a:t>$)</a:t>
            </a:r>
            <a:br>
              <a:rPr lang="en-US" sz="2000" b="1" i="1" dirty="0" smtClean="0"/>
            </a:br>
            <a:r>
              <a:rPr lang="en-US" sz="2000" b="1" i="1" dirty="0" smtClean="0"/>
              <a:t/>
            </a:r>
            <a:br>
              <a:rPr lang="en-US" sz="2000" b="1" i="1" dirty="0" smtClean="0"/>
            </a:br>
            <a:r>
              <a:rPr lang="en-US" sz="2000" b="1" i="1" dirty="0" smtClean="0"/>
              <a:t>The movies with(60% to 90%)</a:t>
            </a:r>
            <a:r>
              <a:rPr lang="en-US" sz="2000" b="1" i="1" dirty="0" err="1" smtClean="0"/>
              <a:t>LikePrediction</a:t>
            </a:r>
            <a:r>
              <a:rPr lang="en-US" sz="2000" b="1" i="1" dirty="0" smtClean="0"/>
              <a:t>(%) and UA certificate having high Gross(</a:t>
            </a:r>
            <a:r>
              <a:rPr lang="en-US" sz="2000" b="1" i="1" dirty="0" err="1" smtClean="0"/>
              <a:t>millionsUS</a:t>
            </a:r>
            <a:r>
              <a:rPr lang="en-US" sz="2000" b="1" i="1" dirty="0" smtClean="0"/>
              <a:t>$)</a:t>
            </a:r>
            <a:br>
              <a:rPr lang="en-US" sz="2000" b="1" i="1" dirty="0" smtClean="0"/>
            </a:br>
            <a:r>
              <a:rPr lang="en-US" sz="2000" b="1" i="1" dirty="0" smtClean="0"/>
              <a:t/>
            </a:r>
            <a:br>
              <a:rPr lang="en-US" sz="2000" b="1" i="1" dirty="0" smtClean="0"/>
            </a:br>
            <a:r>
              <a:rPr lang="en-US" sz="2000" b="1" i="1" dirty="0" smtClean="0"/>
              <a:t>As the Decade passes by, The Gross and the no. of movies released are increasing steeply</a:t>
            </a:r>
            <a:br>
              <a:rPr lang="en-US" sz="2000" b="1" i="1" dirty="0" smtClean="0"/>
            </a:br>
            <a:r>
              <a:rPr lang="en-IN" sz="1800" dirty="0" smtClean="0">
                <a:solidFill>
                  <a:srgbClr val="FF0000"/>
                </a:solidFill>
              </a:rPr>
              <a:t/>
            </a:r>
            <a:br>
              <a:rPr lang="en-IN" sz="1800" dirty="0" smtClean="0">
                <a:solidFill>
                  <a:srgbClr val="FF0000"/>
                </a:solidFill>
              </a:rPr>
            </a:br>
            <a:r>
              <a:rPr lang="en-IN" sz="1800" dirty="0" smtClean="0">
                <a:solidFill>
                  <a:srgbClr val="FF0000"/>
                </a:solidFill>
              </a:rPr>
              <a:t/>
            </a:r>
            <a:br>
              <a:rPr lang="en-IN" sz="1800" dirty="0" smtClean="0">
                <a:solidFill>
                  <a:srgbClr val="FF0000"/>
                </a:solidFill>
              </a:rPr>
            </a:br>
            <a:r>
              <a:rPr lang="en-IN" sz="1800" dirty="0" smtClean="0">
                <a:solidFill>
                  <a:srgbClr val="FF0000"/>
                </a:solidFill>
              </a:rPr>
              <a:t/>
            </a:r>
            <a:br>
              <a:rPr lang="en-IN" sz="1800" dirty="0" smtClean="0">
                <a:solidFill>
                  <a:srgbClr val="FF0000"/>
                </a:solidFill>
              </a:rPr>
            </a:br>
            <a:r>
              <a:rPr lang="en-IN" sz="1800" dirty="0" smtClean="0">
                <a:solidFill>
                  <a:srgbClr val="FF0000"/>
                </a:solidFill>
              </a:rPr>
              <a:t>             </a:t>
            </a:r>
            <a:r>
              <a:rPr lang="en-IN" sz="1800" dirty="0" smtClean="0"/>
              <a:t>------------------------------------------------XXXXXXXXXXXXXXX-------------------------------------------------------------------</a:t>
            </a:r>
            <a:br>
              <a:rPr lang="en-IN" sz="1800" dirty="0" smtClean="0"/>
            </a:br>
            <a:r>
              <a:rPr lang="en-IN" sz="1800" dirty="0" smtClean="0"/>
              <a:t>                                                                                                                                                                            </a:t>
            </a:r>
            <a:endParaRPr lang="en-IN" sz="1800" dirty="0"/>
          </a:p>
        </p:txBody>
      </p:sp>
      <p:sp>
        <p:nvSpPr>
          <p:cNvPr id="4" name="TextBox 3"/>
          <p:cNvSpPr txBox="1"/>
          <p:nvPr/>
        </p:nvSpPr>
        <p:spPr>
          <a:xfrm>
            <a:off x="8297334" y="6096000"/>
            <a:ext cx="2743200" cy="276999"/>
          </a:xfrm>
          <a:prstGeom prst="rect">
            <a:avLst/>
          </a:prstGeom>
          <a:noFill/>
        </p:spPr>
        <p:txBody>
          <a:bodyPr wrap="square" rtlCol="0">
            <a:spAutoFit/>
          </a:bodyPr>
          <a:lstStyle/>
          <a:p>
            <a:r>
              <a:rPr lang="en-US" sz="1200" dirty="0" smtClean="0">
                <a:latin typeface="Algerian" panose="04020705040A02060702" pitchFamily="82" charset="0"/>
              </a:rPr>
              <a:t>Vinay Amruth Paila - batch 104</a:t>
            </a:r>
            <a:endParaRPr lang="en-IN" sz="1200" dirty="0">
              <a:latin typeface="Algerian" panose="04020705040A02060702" pitchFamily="82" charset="0"/>
            </a:endParaRPr>
          </a:p>
        </p:txBody>
      </p:sp>
    </p:spTree>
    <p:extLst>
      <p:ext uri="{BB962C8B-B14F-4D97-AF65-F5344CB8AC3E}">
        <p14:creationId xmlns:p14="http://schemas.microsoft.com/office/powerpoint/2010/main" val="28967586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16"/>
          <p:cNvPicPr preferRelativeResize="0"/>
          <p:nvPr/>
        </p:nvPicPr>
        <p:blipFill rotWithShape="1">
          <a:blip r:embed="rId3">
            <a:alphaModFix/>
          </a:blip>
          <a:srcRect/>
          <a:stretch/>
        </p:blipFill>
        <p:spPr>
          <a:xfrm>
            <a:off x="6466516" y="1850749"/>
            <a:ext cx="4465643" cy="2834317"/>
          </a:xfrm>
          <a:prstGeom prst="rect">
            <a:avLst/>
          </a:prstGeom>
          <a:noFill/>
          <a:ln>
            <a:noFill/>
          </a:ln>
        </p:spPr>
      </p:pic>
      <p:sp>
        <p:nvSpPr>
          <p:cNvPr id="117" name="Google Shape;117;p16"/>
          <p:cNvSpPr txBox="1"/>
          <p:nvPr/>
        </p:nvSpPr>
        <p:spPr>
          <a:xfrm>
            <a:off x="1244600" y="2997200"/>
            <a:ext cx="3661836"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a:solidFill>
                  <a:srgbClr val="C00000"/>
                </a:solidFill>
                <a:latin typeface="Libre Baskerville"/>
                <a:ea typeface="Libre Baskerville"/>
                <a:cs typeface="Libre Baskerville"/>
                <a:sym typeface="Libre Baskerville"/>
              </a:rPr>
              <a:t>THANK YOU</a:t>
            </a:r>
            <a:endParaRPr/>
          </a:p>
        </p:txBody>
      </p:sp>
    </p:spTree>
    <p:extLst>
      <p:ext uri="{BB962C8B-B14F-4D97-AF65-F5344CB8AC3E}">
        <p14:creationId xmlns:p14="http://schemas.microsoft.com/office/powerpoint/2010/main" val="40058739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94759" y="290557"/>
            <a:ext cx="7340838" cy="6186309"/>
          </a:xfrm>
          <a:prstGeom prst="rect">
            <a:avLst/>
          </a:prstGeom>
          <a:noFill/>
        </p:spPr>
        <p:txBody>
          <a:bodyPr wrap="square" rtlCol="0">
            <a:spAutoFit/>
          </a:bodyPr>
          <a:lstStyle/>
          <a:p>
            <a:r>
              <a:rPr lang="en-US" dirty="0" smtClean="0"/>
              <a:t>Steps Involved in the project :</a:t>
            </a:r>
          </a:p>
          <a:p>
            <a:endParaRPr lang="en-US" dirty="0"/>
          </a:p>
          <a:p>
            <a:pPr marL="342900" indent="-342900">
              <a:buFontTx/>
              <a:buAutoNum type="arabicPeriod"/>
            </a:pPr>
            <a:r>
              <a:rPr lang="en-US" dirty="0" smtClean="0">
                <a:solidFill>
                  <a:srgbClr val="FF0000"/>
                </a:solidFill>
              </a:rPr>
              <a:t>Problem Statement: </a:t>
            </a:r>
          </a:p>
          <a:p>
            <a:r>
              <a:rPr lang="en-US" dirty="0" smtClean="0">
                <a:solidFill>
                  <a:srgbClr val="FF0000"/>
                </a:solidFill>
              </a:rPr>
              <a:t>      </a:t>
            </a:r>
            <a:r>
              <a:rPr lang="en-US" i="1" dirty="0" err="1" smtClean="0"/>
              <a:t>Webscraping</a:t>
            </a:r>
            <a:r>
              <a:rPr lang="en-US" dirty="0" smtClean="0"/>
              <a:t> Data on movies from MOVIE RATINGS website and performing Exploratory Data Analysis on the Dataset</a:t>
            </a:r>
            <a:r>
              <a:rPr lang="en-IN" dirty="0" smtClean="0"/>
              <a:t>.</a:t>
            </a:r>
          </a:p>
          <a:p>
            <a:endParaRPr lang="en-IN" dirty="0" smtClean="0"/>
          </a:p>
          <a:p>
            <a:r>
              <a:rPr lang="en-IN" dirty="0" smtClean="0"/>
              <a:t>Extract as much as possible information that can be comparable among all others.</a:t>
            </a:r>
          </a:p>
          <a:p>
            <a:endParaRPr lang="en-IN" dirty="0"/>
          </a:p>
          <a:p>
            <a:r>
              <a:rPr lang="en-IN" dirty="0" smtClean="0"/>
              <a:t>The major Mobile features that are to be included are:</a:t>
            </a:r>
          </a:p>
          <a:p>
            <a:pPr marL="285750" indent="-285750">
              <a:buFont typeface="Arial" panose="020B0604020202020204" pitchFamily="34" charset="0"/>
              <a:buChar char="•"/>
            </a:pPr>
            <a:r>
              <a:rPr lang="en-IN" dirty="0" smtClean="0"/>
              <a:t>Movie Name </a:t>
            </a:r>
          </a:p>
          <a:p>
            <a:pPr marL="285750" indent="-285750">
              <a:buFont typeface="Arial" panose="020B0604020202020204" pitchFamily="34" charset="0"/>
              <a:buChar char="•"/>
            </a:pPr>
            <a:r>
              <a:rPr lang="en-US" dirty="0" smtClean="0"/>
              <a:t>Year of Release</a:t>
            </a:r>
            <a:endParaRPr lang="en-IN" dirty="0" smtClean="0"/>
          </a:p>
          <a:p>
            <a:pPr marL="285750" indent="-285750">
              <a:buFont typeface="Arial" panose="020B0604020202020204" pitchFamily="34" charset="0"/>
              <a:buChar char="•"/>
            </a:pPr>
            <a:r>
              <a:rPr lang="en-IN" dirty="0" smtClean="0"/>
              <a:t>Director</a:t>
            </a:r>
          </a:p>
          <a:p>
            <a:pPr marL="285750" indent="-285750">
              <a:buFont typeface="Arial" panose="020B0604020202020204" pitchFamily="34" charset="0"/>
              <a:buChar char="•"/>
            </a:pPr>
            <a:r>
              <a:rPr lang="en-IN" dirty="0" smtClean="0"/>
              <a:t>Starring</a:t>
            </a:r>
            <a:endParaRPr lang="en-IN" dirty="0" smtClean="0">
              <a:solidFill>
                <a:srgbClr val="FF0000"/>
              </a:solidFill>
            </a:endParaRPr>
          </a:p>
          <a:p>
            <a:pPr marL="285750" indent="-285750">
              <a:buFont typeface="Arial" panose="020B0604020202020204" pitchFamily="34" charset="0"/>
              <a:buChar char="•"/>
            </a:pPr>
            <a:r>
              <a:rPr lang="en-US" dirty="0" smtClean="0"/>
              <a:t>Decade of Release</a:t>
            </a:r>
          </a:p>
          <a:p>
            <a:pPr marL="285750" indent="-285750">
              <a:buFont typeface="Arial" panose="020B0604020202020204" pitchFamily="34" charset="0"/>
              <a:buChar char="•"/>
            </a:pPr>
            <a:r>
              <a:rPr lang="en-US" dirty="0" smtClean="0"/>
              <a:t>Ratings</a:t>
            </a:r>
          </a:p>
          <a:p>
            <a:pPr marL="285750" indent="-285750">
              <a:buFont typeface="Arial" panose="020B0604020202020204" pitchFamily="34" charset="0"/>
              <a:buChar char="•"/>
            </a:pPr>
            <a:r>
              <a:rPr lang="en-US" dirty="0" smtClean="0"/>
              <a:t>#directors</a:t>
            </a:r>
          </a:p>
          <a:p>
            <a:pPr marL="285750" indent="-285750">
              <a:buFont typeface="Arial" panose="020B0604020202020204" pitchFamily="34" charset="0"/>
              <a:buChar char="•"/>
            </a:pPr>
            <a:r>
              <a:rPr lang="en-US" dirty="0" smtClean="0"/>
              <a:t>#genres</a:t>
            </a:r>
          </a:p>
          <a:p>
            <a:pPr marL="285750" indent="-285750">
              <a:buFont typeface="Arial" panose="020B0604020202020204" pitchFamily="34" charset="0"/>
              <a:buChar char="•"/>
            </a:pPr>
            <a:r>
              <a:rPr lang="en-US" dirty="0" smtClean="0"/>
              <a:t>Votes</a:t>
            </a:r>
          </a:p>
          <a:p>
            <a:pPr marL="285750" indent="-285750">
              <a:buFont typeface="Arial" panose="020B0604020202020204" pitchFamily="34" charset="0"/>
              <a:buChar char="•"/>
            </a:pPr>
            <a:r>
              <a:rPr lang="en-US" dirty="0" err="1" smtClean="0"/>
              <a:t>Metascore</a:t>
            </a:r>
            <a:r>
              <a:rPr lang="en-US" dirty="0" smtClean="0"/>
              <a:t> or </a:t>
            </a:r>
            <a:r>
              <a:rPr lang="en-US" dirty="0" err="1" smtClean="0"/>
              <a:t>LikePrediction</a:t>
            </a:r>
            <a:r>
              <a:rPr lang="en-US" dirty="0" smtClean="0"/>
              <a:t>(%)</a:t>
            </a:r>
          </a:p>
          <a:p>
            <a:pPr marL="285750" indent="-285750">
              <a:buFont typeface="Arial" panose="020B0604020202020204" pitchFamily="34" charset="0"/>
              <a:buChar char="•"/>
            </a:pPr>
            <a:r>
              <a:rPr lang="en-US" dirty="0" smtClean="0"/>
              <a:t>Gross</a:t>
            </a:r>
          </a:p>
          <a:p>
            <a:pPr marL="285750" indent="-285750">
              <a:buFont typeface="Arial" panose="020B0604020202020204" pitchFamily="34" charset="0"/>
              <a:buChar char="•"/>
            </a:pPr>
            <a:r>
              <a:rPr lang="en-US" dirty="0" smtClean="0"/>
              <a:t>Duration of the movie</a:t>
            </a:r>
          </a:p>
        </p:txBody>
      </p:sp>
    </p:spTree>
    <p:extLst>
      <p:ext uri="{BB962C8B-B14F-4D97-AF65-F5344CB8AC3E}">
        <p14:creationId xmlns:p14="http://schemas.microsoft.com/office/powerpoint/2010/main" val="41301834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0826809" cy="6180954"/>
          </a:xfrm>
        </p:spPr>
        <p:txBody>
          <a:bodyPr>
            <a:normAutofit/>
          </a:bodyPr>
          <a:lstStyle/>
          <a:p>
            <a:r>
              <a:rPr lang="en-US" sz="1800" dirty="0" smtClean="0">
                <a:solidFill>
                  <a:srgbClr val="FF0000"/>
                </a:solidFill>
                <a:latin typeface="+mn-lt"/>
              </a:rPr>
              <a:t>2. Search for the corresponding Data from different movie rating sites like IMDB, ROTTEN TOMATOES etc.,</a:t>
            </a:r>
            <a:br>
              <a:rPr lang="en-US" sz="1800" dirty="0" smtClean="0">
                <a:solidFill>
                  <a:srgbClr val="FF0000"/>
                </a:solidFill>
                <a:latin typeface="+mn-lt"/>
              </a:rPr>
            </a:br>
            <a:r>
              <a:rPr lang="en-US" sz="1800" dirty="0" smtClean="0">
                <a:solidFill>
                  <a:srgbClr val="FF0000"/>
                </a:solidFill>
                <a:latin typeface="+mn-lt"/>
              </a:rPr>
              <a:t/>
            </a:r>
            <a:br>
              <a:rPr lang="en-US" sz="1800" dirty="0" smtClean="0">
                <a:solidFill>
                  <a:srgbClr val="FF0000"/>
                </a:solidFill>
                <a:latin typeface="+mn-lt"/>
              </a:rPr>
            </a:br>
            <a:r>
              <a:rPr lang="en-US" sz="1800" dirty="0">
                <a:solidFill>
                  <a:srgbClr val="FF0000"/>
                </a:solidFill>
                <a:latin typeface="+mn-lt"/>
              </a:rPr>
              <a:t>	 </a:t>
            </a:r>
            <a:r>
              <a:rPr lang="en-US" sz="1800" dirty="0" smtClean="0">
                <a:solidFill>
                  <a:srgbClr val="FF0000"/>
                </a:solidFill>
                <a:latin typeface="+mn-lt"/>
              </a:rPr>
              <a:t>    </a:t>
            </a:r>
            <a:r>
              <a:rPr lang="en-US" sz="1800" dirty="0" smtClean="0">
                <a:latin typeface="+mn-lt"/>
              </a:rPr>
              <a:t>I selected IMDB movie ratings website as it provides all the above features that can be extracted using the </a:t>
            </a:r>
            <a:r>
              <a:rPr lang="en-US" sz="1800" dirty="0" err="1" smtClean="0">
                <a:latin typeface="+mn-lt"/>
              </a:rPr>
              <a:t>webscraping</a:t>
            </a:r>
            <a:r>
              <a:rPr lang="en-US" sz="1800" dirty="0" smtClean="0">
                <a:latin typeface="+mn-lt"/>
              </a:rPr>
              <a:t>.</a:t>
            </a:r>
            <a:br>
              <a:rPr lang="en-US" sz="1800" dirty="0" smtClean="0">
                <a:latin typeface="+mn-lt"/>
              </a:rPr>
            </a:br>
            <a:r>
              <a:rPr lang="en-US" sz="1800" dirty="0">
                <a:latin typeface="+mn-lt"/>
              </a:rPr>
              <a:t/>
            </a:r>
            <a:br>
              <a:rPr lang="en-US" sz="1800" dirty="0">
                <a:latin typeface="+mn-lt"/>
              </a:rPr>
            </a:br>
            <a:r>
              <a:rPr lang="en-US" sz="1800" dirty="0" smtClean="0">
                <a:latin typeface="+mn-lt"/>
              </a:rPr>
              <a:t>Website </a:t>
            </a:r>
            <a:r>
              <a:rPr lang="en-US" sz="1800" dirty="0" err="1" smtClean="0">
                <a:latin typeface="+mn-lt"/>
              </a:rPr>
              <a:t>url</a:t>
            </a:r>
            <a:r>
              <a:rPr lang="en-US" sz="1800" dirty="0">
                <a:latin typeface="+mn-lt"/>
              </a:rPr>
              <a:t> = </a:t>
            </a:r>
            <a:r>
              <a:rPr lang="en-US" sz="1800" dirty="0">
                <a:latin typeface="+mn-lt"/>
                <a:hlinkClick r:id="rId2"/>
              </a:rPr>
              <a:t>https://www.imdb.com/search/title/?groups=top_1000&amp;start=1&amp;ref_=adv_nxt</a:t>
            </a:r>
            <a:r>
              <a:rPr lang="en-US" sz="1800" dirty="0" smtClean="0">
                <a:solidFill>
                  <a:srgbClr val="FF0000"/>
                </a:solidFill>
                <a:latin typeface="+mn-lt"/>
              </a:rPr>
              <a:t/>
            </a:r>
            <a:br>
              <a:rPr lang="en-US" sz="1800" dirty="0" smtClean="0">
                <a:solidFill>
                  <a:srgbClr val="FF0000"/>
                </a:solidFill>
                <a:latin typeface="+mn-lt"/>
              </a:rPr>
            </a:br>
            <a:r>
              <a:rPr lang="en-US" sz="1800" dirty="0">
                <a:solidFill>
                  <a:srgbClr val="FF0000"/>
                </a:solidFill>
              </a:rPr>
              <a:t/>
            </a:r>
            <a:br>
              <a:rPr lang="en-US" sz="1800" dirty="0">
                <a:solidFill>
                  <a:srgbClr val="FF0000"/>
                </a:solidFill>
              </a:rPr>
            </a:br>
            <a:r>
              <a:rPr lang="en-US" sz="1800" dirty="0" smtClean="0">
                <a:solidFill>
                  <a:srgbClr val="FF0000"/>
                </a:solidFill>
              </a:rPr>
              <a:t/>
            </a:r>
            <a:br>
              <a:rPr lang="en-US" sz="1800" dirty="0" smtClean="0">
                <a:solidFill>
                  <a:srgbClr val="FF0000"/>
                </a:solidFill>
              </a:rPr>
            </a:br>
            <a:r>
              <a:rPr lang="en-US" sz="1800" dirty="0" smtClean="0">
                <a:solidFill>
                  <a:srgbClr val="FF0000"/>
                </a:solidFill>
              </a:rPr>
              <a:t>3</a:t>
            </a:r>
            <a:r>
              <a:rPr lang="en-US" sz="1800" dirty="0" smtClean="0">
                <a:latin typeface="+mn-lt"/>
              </a:rPr>
              <a:t>. </a:t>
            </a:r>
            <a:r>
              <a:rPr lang="en-US" sz="1800" dirty="0" smtClean="0">
                <a:solidFill>
                  <a:srgbClr val="FF0000"/>
                </a:solidFill>
                <a:latin typeface="+mn-lt"/>
              </a:rPr>
              <a:t>Extract the data</a:t>
            </a:r>
            <a:br>
              <a:rPr lang="en-US" sz="1800" dirty="0" smtClean="0">
                <a:solidFill>
                  <a:srgbClr val="FF0000"/>
                </a:solidFill>
                <a:latin typeface="+mn-lt"/>
              </a:rPr>
            </a:br>
            <a:r>
              <a:rPr lang="en-US" sz="1800" dirty="0">
                <a:solidFill>
                  <a:srgbClr val="FF0000"/>
                </a:solidFill>
                <a:latin typeface="+mn-lt"/>
              </a:rPr>
              <a:t/>
            </a:r>
            <a:br>
              <a:rPr lang="en-US" sz="1800" dirty="0">
                <a:solidFill>
                  <a:srgbClr val="FF0000"/>
                </a:solidFill>
                <a:latin typeface="+mn-lt"/>
              </a:rPr>
            </a:br>
            <a:r>
              <a:rPr lang="en-US" sz="1800" dirty="0" smtClean="0">
                <a:solidFill>
                  <a:srgbClr val="FF0000"/>
                </a:solidFill>
                <a:latin typeface="+mn-lt"/>
              </a:rPr>
              <a:t/>
            </a:r>
            <a:br>
              <a:rPr lang="en-US" sz="1800" dirty="0" smtClean="0">
                <a:solidFill>
                  <a:srgbClr val="FF0000"/>
                </a:solidFill>
                <a:latin typeface="+mn-lt"/>
              </a:rPr>
            </a:br>
            <a:r>
              <a:rPr lang="en-US" sz="1800" dirty="0">
                <a:latin typeface="+mn-lt"/>
              </a:rPr>
              <a:t> </a:t>
            </a:r>
            <a:r>
              <a:rPr lang="en-US" sz="1800" dirty="0" smtClean="0">
                <a:latin typeface="+mn-lt"/>
              </a:rPr>
              <a:t>                        Confirm the variables (columns) which are useful to your problem statement. To do the better analysis and draw the more conclusions about your business problem it would be </a:t>
            </a:r>
            <a:r>
              <a:rPr lang="en-US" sz="1800" dirty="0" err="1" smtClean="0">
                <a:latin typeface="+mn-lt"/>
              </a:rPr>
              <a:t>suggestable</a:t>
            </a:r>
            <a:r>
              <a:rPr lang="en-US" sz="1800" dirty="0" smtClean="0">
                <a:latin typeface="+mn-lt"/>
              </a:rPr>
              <a:t> to scrap the minimum number of variables (columns) are 8, minimum number of rows are 400 </a:t>
            </a:r>
            <a:br>
              <a:rPr lang="en-US" sz="1800" dirty="0" smtClean="0">
                <a:latin typeface="+mn-lt"/>
              </a:rPr>
            </a:br>
            <a:r>
              <a:rPr lang="en-US" sz="1800" dirty="0" smtClean="0">
                <a:latin typeface="+mn-lt"/>
              </a:rPr>
              <a:t>	</a:t>
            </a:r>
            <a:br>
              <a:rPr lang="en-US" sz="1800" dirty="0" smtClean="0">
                <a:latin typeface="+mn-lt"/>
              </a:rPr>
            </a:br>
            <a:r>
              <a:rPr lang="en-US" sz="1800" dirty="0">
                <a:latin typeface="+mn-lt"/>
              </a:rPr>
              <a:t>	 </a:t>
            </a:r>
            <a:r>
              <a:rPr lang="en-US" sz="1800" dirty="0" smtClean="0">
                <a:latin typeface="+mn-lt"/>
              </a:rPr>
              <a:t>       Use </a:t>
            </a:r>
            <a:r>
              <a:rPr lang="en-US" sz="1800" dirty="0" err="1" smtClean="0">
                <a:latin typeface="+mn-lt"/>
              </a:rPr>
              <a:t>Webscraping</a:t>
            </a:r>
            <a:r>
              <a:rPr lang="en-US" sz="1800" dirty="0" smtClean="0">
                <a:latin typeface="+mn-lt"/>
              </a:rPr>
              <a:t> technology to extract desired information. </a:t>
            </a:r>
            <a:br>
              <a:rPr lang="en-US" sz="1800" dirty="0" smtClean="0">
                <a:latin typeface="+mn-lt"/>
              </a:rPr>
            </a:br>
            <a:r>
              <a:rPr lang="en-US" sz="1800" dirty="0">
                <a:latin typeface="+mn-lt"/>
              </a:rPr>
              <a:t> </a:t>
            </a:r>
            <a:r>
              <a:rPr lang="en-US" sz="1800" dirty="0" smtClean="0">
                <a:latin typeface="+mn-lt"/>
              </a:rPr>
              <a:t>                         </a:t>
            </a:r>
            <a:br>
              <a:rPr lang="en-US" sz="1800" dirty="0" smtClean="0">
                <a:latin typeface="+mn-lt"/>
              </a:rPr>
            </a:br>
            <a:r>
              <a:rPr lang="en-US" sz="1800" dirty="0">
                <a:latin typeface="+mn-lt"/>
              </a:rPr>
              <a:t> </a:t>
            </a:r>
            <a:r>
              <a:rPr lang="en-US" sz="1800" dirty="0" smtClean="0">
                <a:latin typeface="+mn-lt"/>
              </a:rPr>
              <a:t>                         This </a:t>
            </a:r>
            <a:r>
              <a:rPr lang="en-US" sz="1800" dirty="0" err="1" smtClean="0">
                <a:latin typeface="+mn-lt"/>
              </a:rPr>
              <a:t>webscraping</a:t>
            </a:r>
            <a:r>
              <a:rPr lang="en-US" sz="1800" dirty="0" smtClean="0">
                <a:latin typeface="+mn-lt"/>
              </a:rPr>
              <a:t> is done by requests and </a:t>
            </a:r>
            <a:r>
              <a:rPr lang="en-US" sz="1800" dirty="0" err="1" smtClean="0">
                <a:latin typeface="+mn-lt"/>
              </a:rPr>
              <a:t>beautifulsoup</a:t>
            </a:r>
            <a:r>
              <a:rPr lang="en-US" sz="1800" dirty="0" smtClean="0">
                <a:latin typeface="+mn-lt"/>
              </a:rPr>
              <a:t> libraries in the python</a:t>
            </a:r>
            <a:endParaRPr lang="en-IN" sz="1800" dirty="0">
              <a:solidFill>
                <a:srgbClr val="FF0000"/>
              </a:solidFill>
              <a:latin typeface="+mn-lt"/>
            </a:endParaRPr>
          </a:p>
        </p:txBody>
      </p:sp>
    </p:spTree>
    <p:extLst>
      <p:ext uri="{BB962C8B-B14F-4D97-AF65-F5344CB8AC3E}">
        <p14:creationId xmlns:p14="http://schemas.microsoft.com/office/powerpoint/2010/main" val="32144501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1800" dirty="0" smtClean="0"/>
              <a:t>The Data right after the </a:t>
            </a:r>
            <a:r>
              <a:rPr lang="en-US" sz="1800" dirty="0" err="1" smtClean="0"/>
              <a:t>Webscraping</a:t>
            </a:r>
            <a:r>
              <a:rPr lang="en-US" sz="1800" dirty="0" smtClean="0"/>
              <a:t> : </a:t>
            </a: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1402" y="1790299"/>
            <a:ext cx="10362398" cy="4759091"/>
          </a:xfrm>
          <a:prstGeom prst="rect">
            <a:avLst/>
          </a:prstGeom>
        </p:spPr>
      </p:pic>
    </p:spTree>
    <p:extLst>
      <p:ext uri="{BB962C8B-B14F-4D97-AF65-F5344CB8AC3E}">
        <p14:creationId xmlns:p14="http://schemas.microsoft.com/office/powerpoint/2010/main" val="11589708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10038"/>
          </a:xfrm>
        </p:spPr>
        <p:txBody>
          <a:bodyPr>
            <a:normAutofit/>
          </a:bodyPr>
          <a:lstStyle/>
          <a:p>
            <a:r>
              <a:rPr lang="en-US" sz="1800" dirty="0" smtClean="0">
                <a:solidFill>
                  <a:schemeClr val="accent6">
                    <a:lumMod val="50000"/>
                  </a:schemeClr>
                </a:solidFill>
                <a:latin typeface="+mn-lt"/>
              </a:rPr>
              <a:t>Basic and Fundamental steps:-</a:t>
            </a:r>
            <a:r>
              <a:rPr lang="en-US" sz="1800" dirty="0" smtClean="0">
                <a:solidFill>
                  <a:srgbClr val="FF0000"/>
                </a:solidFill>
                <a:latin typeface="+mn-lt"/>
              </a:rPr>
              <a:t/>
            </a:r>
            <a:br>
              <a:rPr lang="en-US" sz="1800" dirty="0" smtClean="0">
                <a:solidFill>
                  <a:srgbClr val="FF0000"/>
                </a:solidFill>
                <a:latin typeface="+mn-lt"/>
              </a:rPr>
            </a:br>
            <a:r>
              <a:rPr lang="en-US" sz="1800" dirty="0">
                <a:solidFill>
                  <a:srgbClr val="FF0000"/>
                </a:solidFill>
                <a:latin typeface="+mn-lt"/>
              </a:rPr>
              <a:t/>
            </a:r>
            <a:br>
              <a:rPr lang="en-US" sz="1800" dirty="0">
                <a:solidFill>
                  <a:srgbClr val="FF0000"/>
                </a:solidFill>
                <a:latin typeface="+mn-lt"/>
              </a:rPr>
            </a:br>
            <a:r>
              <a:rPr lang="en-US" sz="1800" dirty="0" smtClean="0">
                <a:solidFill>
                  <a:srgbClr val="FF0000"/>
                </a:solidFill>
                <a:latin typeface="+mn-lt"/>
              </a:rPr>
              <a:t>4.  Create a Data Frame   </a:t>
            </a:r>
            <a:r>
              <a:rPr lang="en-US" sz="1800" dirty="0" smtClean="0">
                <a:latin typeface="+mn-lt"/>
              </a:rPr>
              <a:t>to perform Data analysis on the later steps</a:t>
            </a:r>
            <a:r>
              <a:rPr lang="en-US" sz="1800" dirty="0" smtClean="0">
                <a:solidFill>
                  <a:srgbClr val="FF0000"/>
                </a:solidFill>
                <a:latin typeface="+mn-lt"/>
              </a:rPr>
              <a:t/>
            </a:r>
            <a:br>
              <a:rPr lang="en-US" sz="1800" dirty="0" smtClean="0">
                <a:solidFill>
                  <a:srgbClr val="FF0000"/>
                </a:solidFill>
                <a:latin typeface="+mn-lt"/>
              </a:rPr>
            </a:br>
            <a:r>
              <a:rPr lang="en-US" sz="1800" dirty="0">
                <a:solidFill>
                  <a:srgbClr val="FF0000"/>
                </a:solidFill>
                <a:latin typeface="+mn-lt"/>
              </a:rPr>
              <a:t/>
            </a:r>
            <a:br>
              <a:rPr lang="en-US" sz="1800" dirty="0">
                <a:solidFill>
                  <a:srgbClr val="FF0000"/>
                </a:solidFill>
                <a:latin typeface="+mn-lt"/>
              </a:rPr>
            </a:br>
            <a:r>
              <a:rPr lang="en-US" sz="1800" dirty="0" smtClean="0">
                <a:solidFill>
                  <a:srgbClr val="FF0000"/>
                </a:solidFill>
                <a:latin typeface="+mn-lt"/>
              </a:rPr>
              <a:t>5. Export it into .</a:t>
            </a:r>
            <a:r>
              <a:rPr lang="en-US" sz="1800" dirty="0" err="1" smtClean="0">
                <a:solidFill>
                  <a:srgbClr val="FF0000"/>
                </a:solidFill>
                <a:latin typeface="+mn-lt"/>
              </a:rPr>
              <a:t>csv</a:t>
            </a:r>
            <a:r>
              <a:rPr lang="en-US" sz="1800" dirty="0" smtClean="0">
                <a:solidFill>
                  <a:srgbClr val="FF0000"/>
                </a:solidFill>
                <a:latin typeface="+mn-lt"/>
              </a:rPr>
              <a:t> method            </a:t>
            </a:r>
            <a:br>
              <a:rPr lang="en-US" sz="1800" dirty="0" smtClean="0">
                <a:solidFill>
                  <a:srgbClr val="FF0000"/>
                </a:solidFill>
                <a:latin typeface="+mn-lt"/>
              </a:rPr>
            </a:br>
            <a:r>
              <a:rPr lang="en-US" sz="1800" dirty="0">
                <a:solidFill>
                  <a:srgbClr val="FF0000"/>
                </a:solidFill>
                <a:latin typeface="+mn-lt"/>
              </a:rPr>
              <a:t/>
            </a:r>
            <a:br>
              <a:rPr lang="en-US" sz="1800" dirty="0">
                <a:solidFill>
                  <a:srgbClr val="FF0000"/>
                </a:solidFill>
                <a:latin typeface="+mn-lt"/>
              </a:rPr>
            </a:br>
            <a:r>
              <a:rPr lang="en-US" sz="1800" dirty="0" smtClean="0">
                <a:solidFill>
                  <a:srgbClr val="FF0000"/>
                </a:solidFill>
                <a:latin typeface="+mn-lt"/>
              </a:rPr>
              <a:t>6.Read the </a:t>
            </a:r>
            <a:r>
              <a:rPr lang="en-US" sz="1800" dirty="0" err="1" smtClean="0">
                <a:solidFill>
                  <a:srgbClr val="FF0000"/>
                </a:solidFill>
                <a:latin typeface="+mn-lt"/>
              </a:rPr>
              <a:t>csv</a:t>
            </a:r>
            <a:r>
              <a:rPr lang="en-US" sz="1800" dirty="0" smtClean="0">
                <a:solidFill>
                  <a:srgbClr val="FF0000"/>
                </a:solidFill>
                <a:latin typeface="+mn-lt"/>
              </a:rPr>
              <a:t> file            </a:t>
            </a:r>
            <a:r>
              <a:rPr lang="en-US" sz="1800" dirty="0" smtClean="0">
                <a:latin typeface="+mn-lt"/>
              </a:rPr>
              <a:t>To start the Data analysis </a:t>
            </a:r>
            <a:br>
              <a:rPr lang="en-US" sz="1800" dirty="0" smtClean="0">
                <a:latin typeface="+mn-lt"/>
              </a:rPr>
            </a:br>
            <a:r>
              <a:rPr lang="en-US" sz="1800" dirty="0" smtClean="0">
                <a:solidFill>
                  <a:srgbClr val="FF0000"/>
                </a:solidFill>
                <a:latin typeface="+mn-lt"/>
              </a:rPr>
              <a:t/>
            </a:r>
            <a:br>
              <a:rPr lang="en-US" sz="1800" dirty="0" smtClean="0">
                <a:solidFill>
                  <a:srgbClr val="FF0000"/>
                </a:solidFill>
                <a:latin typeface="+mn-lt"/>
              </a:rPr>
            </a:br>
            <a:endParaRPr lang="en-IN" sz="1800" dirty="0">
              <a:solidFill>
                <a:srgbClr val="FF0000"/>
              </a:solidFill>
              <a:latin typeface="+mn-lt"/>
            </a:endParaRPr>
          </a:p>
        </p:txBody>
      </p:sp>
    </p:spTree>
    <p:extLst>
      <p:ext uri="{BB962C8B-B14F-4D97-AF65-F5344CB8AC3E}">
        <p14:creationId xmlns:p14="http://schemas.microsoft.com/office/powerpoint/2010/main" val="2907284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317686"/>
          </a:xfrm>
        </p:spPr>
        <p:txBody>
          <a:bodyPr>
            <a:normAutofit/>
          </a:bodyPr>
          <a:lstStyle/>
          <a:p>
            <a:r>
              <a:rPr lang="en-US" sz="1800" dirty="0" smtClean="0">
                <a:solidFill>
                  <a:srgbClr val="FF0000"/>
                </a:solidFill>
                <a:latin typeface="+mn-lt"/>
              </a:rPr>
              <a:t>7. Data cleaning: </a:t>
            </a:r>
            <a:br>
              <a:rPr lang="en-US" sz="1800" dirty="0" smtClean="0">
                <a:solidFill>
                  <a:srgbClr val="FF0000"/>
                </a:solidFill>
                <a:latin typeface="+mn-lt"/>
              </a:rPr>
            </a:br>
            <a:r>
              <a:rPr lang="en-US" sz="1800" dirty="0" smtClean="0">
                <a:solidFill>
                  <a:srgbClr val="FF0000"/>
                </a:solidFill>
                <a:latin typeface="+mn-lt"/>
              </a:rPr>
              <a:t/>
            </a:r>
            <a:br>
              <a:rPr lang="en-US" sz="1800" dirty="0" smtClean="0">
                <a:solidFill>
                  <a:srgbClr val="FF0000"/>
                </a:solidFill>
                <a:latin typeface="+mn-lt"/>
              </a:rPr>
            </a:br>
            <a:r>
              <a:rPr lang="en-US" sz="1800" dirty="0" smtClean="0">
                <a:solidFill>
                  <a:srgbClr val="FF0000"/>
                </a:solidFill>
                <a:latin typeface="+mn-lt"/>
              </a:rPr>
              <a:t/>
            </a:r>
            <a:br>
              <a:rPr lang="en-US" sz="1800" dirty="0" smtClean="0">
                <a:solidFill>
                  <a:srgbClr val="FF0000"/>
                </a:solidFill>
                <a:latin typeface="+mn-lt"/>
              </a:rPr>
            </a:br>
            <a:r>
              <a:rPr lang="en-US" sz="1800" dirty="0">
                <a:solidFill>
                  <a:srgbClr val="FF0000"/>
                </a:solidFill>
                <a:latin typeface="+mn-lt"/>
              </a:rPr>
              <a:t> </a:t>
            </a:r>
            <a:r>
              <a:rPr lang="en-US" sz="1800" dirty="0" smtClean="0">
                <a:solidFill>
                  <a:srgbClr val="FF0000"/>
                </a:solidFill>
                <a:latin typeface="+mn-lt"/>
              </a:rPr>
              <a:t>                              </a:t>
            </a:r>
            <a:r>
              <a:rPr lang="en-US" sz="1800" dirty="0" smtClean="0">
                <a:solidFill>
                  <a:schemeClr val="tx1">
                    <a:lumMod val="95000"/>
                    <a:lumOff val="5000"/>
                  </a:schemeClr>
                </a:solidFill>
                <a:latin typeface="+mn-lt"/>
              </a:rPr>
              <a:t>The data extracted should be cleaned into a uniform and meaningful pattern among all its examples before we start analyzing the Data.  </a:t>
            </a:r>
            <a:br>
              <a:rPr lang="en-US" sz="1800" dirty="0" smtClean="0">
                <a:solidFill>
                  <a:schemeClr val="tx1">
                    <a:lumMod val="95000"/>
                    <a:lumOff val="5000"/>
                  </a:schemeClr>
                </a:solidFill>
                <a:latin typeface="+mn-lt"/>
              </a:rPr>
            </a:br>
            <a:r>
              <a:rPr lang="en-US" sz="1800" dirty="0">
                <a:solidFill>
                  <a:schemeClr val="tx1">
                    <a:lumMod val="95000"/>
                    <a:lumOff val="5000"/>
                  </a:schemeClr>
                </a:solidFill>
                <a:latin typeface="+mn-lt"/>
              </a:rPr>
              <a:t> </a:t>
            </a:r>
            <a:r>
              <a:rPr lang="en-US" sz="1800" dirty="0" smtClean="0">
                <a:solidFill>
                  <a:schemeClr val="tx1">
                    <a:lumMod val="95000"/>
                    <a:lumOff val="5000"/>
                  </a:schemeClr>
                </a:solidFill>
                <a:latin typeface="+mn-lt"/>
              </a:rPr>
              <a:t>                                </a:t>
            </a:r>
            <a:br>
              <a:rPr lang="en-US" sz="1800" dirty="0" smtClean="0">
                <a:solidFill>
                  <a:schemeClr val="tx1">
                    <a:lumMod val="95000"/>
                    <a:lumOff val="5000"/>
                  </a:schemeClr>
                </a:solidFill>
                <a:latin typeface="+mn-lt"/>
              </a:rPr>
            </a:br>
            <a:r>
              <a:rPr lang="en-US" sz="1800" dirty="0">
                <a:solidFill>
                  <a:schemeClr val="tx1">
                    <a:lumMod val="95000"/>
                    <a:lumOff val="5000"/>
                  </a:schemeClr>
                </a:solidFill>
                <a:latin typeface="+mn-lt"/>
              </a:rPr>
              <a:t> </a:t>
            </a:r>
            <a:r>
              <a:rPr lang="en-US" sz="1800" dirty="0" smtClean="0">
                <a:solidFill>
                  <a:schemeClr val="tx1">
                    <a:lumMod val="95000"/>
                    <a:lumOff val="5000"/>
                  </a:schemeClr>
                </a:solidFill>
                <a:latin typeface="+mn-lt"/>
              </a:rPr>
              <a:t>                               There are many methods for cleaning this data like using regex patterns and also string operations etc., </a:t>
            </a:r>
            <a:br>
              <a:rPr lang="en-US" sz="1800" dirty="0" smtClean="0">
                <a:solidFill>
                  <a:schemeClr val="tx1">
                    <a:lumMod val="95000"/>
                    <a:lumOff val="5000"/>
                  </a:schemeClr>
                </a:solidFill>
                <a:latin typeface="+mn-lt"/>
              </a:rPr>
            </a:br>
            <a:r>
              <a:rPr lang="en-US" sz="1800" dirty="0">
                <a:solidFill>
                  <a:schemeClr val="tx1">
                    <a:lumMod val="95000"/>
                    <a:lumOff val="5000"/>
                  </a:schemeClr>
                </a:solidFill>
                <a:latin typeface="+mn-lt"/>
              </a:rPr>
              <a:t/>
            </a:r>
            <a:br>
              <a:rPr lang="en-US" sz="1800" dirty="0">
                <a:solidFill>
                  <a:schemeClr val="tx1">
                    <a:lumMod val="95000"/>
                    <a:lumOff val="5000"/>
                  </a:schemeClr>
                </a:solidFill>
                <a:latin typeface="+mn-lt"/>
              </a:rPr>
            </a:br>
            <a:r>
              <a:rPr lang="en-US" sz="1800" dirty="0" smtClean="0">
                <a:solidFill>
                  <a:schemeClr val="tx1">
                    <a:lumMod val="95000"/>
                    <a:lumOff val="5000"/>
                  </a:schemeClr>
                </a:solidFill>
                <a:latin typeface="+mn-lt"/>
              </a:rPr>
              <a:t>                                  And also we have to take care about removing the null values and replacing (imputing) </a:t>
            </a:r>
            <a:br>
              <a:rPr lang="en-US" sz="1800" dirty="0" smtClean="0">
                <a:solidFill>
                  <a:schemeClr val="tx1">
                    <a:lumMod val="95000"/>
                    <a:lumOff val="5000"/>
                  </a:schemeClr>
                </a:solidFill>
                <a:latin typeface="+mn-lt"/>
              </a:rPr>
            </a:br>
            <a:r>
              <a:rPr lang="en-US" sz="1800" dirty="0" smtClean="0">
                <a:solidFill>
                  <a:schemeClr val="tx1">
                    <a:lumMod val="95000"/>
                    <a:lumOff val="5000"/>
                  </a:schemeClr>
                </a:solidFill>
                <a:latin typeface="+mn-lt"/>
              </a:rPr>
              <a:t>with suitable and appropriate meaningful measures. This can be done using operations like </a:t>
            </a:r>
            <a:r>
              <a:rPr lang="en-US" sz="1800" dirty="0" err="1" smtClean="0">
                <a:solidFill>
                  <a:schemeClr val="tx1">
                    <a:lumMod val="95000"/>
                    <a:lumOff val="5000"/>
                  </a:schemeClr>
                </a:solidFill>
                <a:latin typeface="+mn-lt"/>
              </a:rPr>
              <a:t>fillna</a:t>
            </a:r>
            <a:r>
              <a:rPr lang="en-US" sz="1800" dirty="0" smtClean="0">
                <a:solidFill>
                  <a:schemeClr val="tx1">
                    <a:lumMod val="95000"/>
                    <a:lumOff val="5000"/>
                  </a:schemeClr>
                </a:solidFill>
                <a:latin typeface="+mn-lt"/>
              </a:rPr>
              <a:t>() etc.,</a:t>
            </a:r>
            <a:br>
              <a:rPr lang="en-US" sz="1800" dirty="0" smtClean="0">
                <a:solidFill>
                  <a:schemeClr val="tx1">
                    <a:lumMod val="95000"/>
                    <a:lumOff val="5000"/>
                  </a:schemeClr>
                </a:solidFill>
                <a:latin typeface="+mn-lt"/>
              </a:rPr>
            </a:br>
            <a:r>
              <a:rPr lang="en-US" sz="1800" dirty="0">
                <a:solidFill>
                  <a:schemeClr val="tx1">
                    <a:lumMod val="95000"/>
                    <a:lumOff val="5000"/>
                  </a:schemeClr>
                </a:solidFill>
                <a:latin typeface="+mn-lt"/>
              </a:rPr>
              <a:t/>
            </a:r>
            <a:br>
              <a:rPr lang="en-US" sz="1800" dirty="0">
                <a:solidFill>
                  <a:schemeClr val="tx1">
                    <a:lumMod val="95000"/>
                    <a:lumOff val="5000"/>
                  </a:schemeClr>
                </a:solidFill>
                <a:latin typeface="+mn-lt"/>
              </a:rPr>
            </a:br>
            <a:r>
              <a:rPr lang="en-US" sz="1800" dirty="0" smtClean="0">
                <a:solidFill>
                  <a:schemeClr val="tx1">
                    <a:lumMod val="95000"/>
                    <a:lumOff val="5000"/>
                  </a:schemeClr>
                </a:solidFill>
                <a:latin typeface="+mn-lt"/>
              </a:rPr>
              <a:t>   </a:t>
            </a:r>
            <a:endParaRPr lang="en-IN" sz="1800" dirty="0">
              <a:solidFill>
                <a:srgbClr val="FF0000"/>
              </a:solidFill>
              <a:latin typeface="+mn-lt"/>
            </a:endParaRPr>
          </a:p>
        </p:txBody>
      </p:sp>
    </p:spTree>
    <p:extLst>
      <p:ext uri="{BB962C8B-B14F-4D97-AF65-F5344CB8AC3E}">
        <p14:creationId xmlns:p14="http://schemas.microsoft.com/office/powerpoint/2010/main" val="12869427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05410"/>
          </a:xfrm>
        </p:spPr>
        <p:txBody>
          <a:bodyPr>
            <a:normAutofit/>
          </a:bodyPr>
          <a:lstStyle/>
          <a:p>
            <a:r>
              <a:rPr lang="en-US" sz="1800" dirty="0" smtClean="0"/>
              <a:t>Data after the cleaning process : </a:t>
            </a:r>
            <a:endParaRPr lang="en-IN"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901" y="1174282"/>
            <a:ext cx="10400899" cy="5397968"/>
          </a:xfrm>
          <a:prstGeom prst="rect">
            <a:avLst/>
          </a:prstGeom>
        </p:spPr>
      </p:pic>
    </p:spTree>
    <p:extLst>
      <p:ext uri="{BB962C8B-B14F-4D97-AF65-F5344CB8AC3E}">
        <p14:creationId xmlns:p14="http://schemas.microsoft.com/office/powerpoint/2010/main" val="201495411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543</TotalTime>
  <Words>702</Words>
  <Application>Microsoft Office PowerPoint</Application>
  <PresentationFormat>Widescreen</PresentationFormat>
  <Paragraphs>66</Paragraphs>
  <Slides>34</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Algerian</vt:lpstr>
      <vt:lpstr>Arial</vt:lpstr>
      <vt:lpstr>Calibri</vt:lpstr>
      <vt:lpstr>Calibri Light</vt:lpstr>
      <vt:lpstr>Lato Black</vt:lpstr>
      <vt:lpstr>Libre Baskerville</vt:lpstr>
      <vt:lpstr>Noto Sans Symbols</vt:lpstr>
      <vt:lpstr>Office Theme</vt:lpstr>
      <vt:lpstr>PowerPoint Presentation</vt:lpstr>
      <vt:lpstr>WEB SCRAPING and EDA PROJECT</vt:lpstr>
      <vt:lpstr>PowerPoint Presentation</vt:lpstr>
      <vt:lpstr>PowerPoint Presentation</vt:lpstr>
      <vt:lpstr>2. Search for the corresponding Data from different movie rating sites like IMDB, ROTTEN TOMATOES etc.,        I selected IMDB movie ratings website as it provides all the above features that can be extracted using the webscraping.  Website url = https://www.imdb.com/search/title/?groups=top_1000&amp;start=1&amp;ref_=adv_nxt   3. Extract the data                            Confirm the variables (columns) which are useful to your problem statement. To do the better analysis and draw the more conclusions about your business problem it would be suggestable to scrap the minimum number of variables (columns) are 8, minimum number of rows are 400             Use Webscraping technology to extract desired information.                                                       This webscraping is done by requests and beautifulsoup libraries in the python</vt:lpstr>
      <vt:lpstr>The Data right after the Webscraping : </vt:lpstr>
      <vt:lpstr>Basic and Fundamental steps:-  4.  Create a Data Frame   to perform Data analysis on the later steps  5. Export it into .csv method              6.Read the csv file            To start the Data analysis   </vt:lpstr>
      <vt:lpstr>7. Data cleaning:                                   The data extracted should be cleaned into a uniform and meaningful pattern among all its examples before we start analyzing the Data.                                                                     There are many methods for cleaning this data like using regex patterns and also string operations etc.,                                     And also we have to take care about removing the null values and replacing (imputing)  with suitable and appropriate meaningful measures. This can be done using operations like fillna() etc.,     </vt:lpstr>
      <vt:lpstr>Data after the cleaning process : </vt:lpstr>
      <vt:lpstr>Imputing the Null Values : (Certified, Gross(millionsUS$), LikePrediction(%) have null values)  This is done by using the necessary conditions with the help of user defined functions for more accuracy not just merely replacing median or mean.   The User Defined Functions are so helpful in exploring the Data in greater depths.   For example the below functions that I created wil be helpful for deep analysis of each movie   1. moviesearchbyactordct(actor_name)[0/1]                                                 # creating a database for finding the name of the movie using actor names                                                  # if 0 then it gives no. of movies he acted else if 1 then it gives the movie details of that actor  2. actorsearchbymovie(movie_name)                                               # creating a database for finding the stars of the movie using movie names                                                  3. genrebymovie(movie_name)                                               # creating a database for finding the genre of the movie using movie names  4. gendct                                                # creating a dictionary for storing the frequency of all kinds of genres       </vt:lpstr>
      <vt:lpstr>The final Dataset can be reduced by removing Crew, GenreCombo columns into the following after designing  the desired functions to  analyze them. </vt:lpstr>
      <vt:lpstr>8. Data Analysis:   - Uni-variate Analysis    * Each variable should be analysed separately   * The main purpose of univariate analysis is to describe the data and find patterns that        exists with in it  The Univariate Plots for the Categorical Plots(#directors,#genres,decadeofrelease,Certified) are: 1. bar Plot  (countplot in seaborn) 2. Pie Chart   - Bi-variate Analysis    * Two variables should be analysed at a time    * finding relation and cause and effect relation between the two    * they can be num-num, num-cat, cat-cat type analysis   - Multi-variate Analysis    * using more than two variables to establish a relationship or find the hidden patterns.   * can be done using Group by concept and describing the statistical analysis     </vt:lpstr>
      <vt:lpstr>9. Data Visualization (Uni, Bi and Multi-variate):  Bi-variate Analysis :  - Numeric to Numeric based plots:  1. Scatter Plot 2. Correlation 3. Regression analysis  Here we use Scatter Plot and Correlation   - Categorical to Numerical Plots:  1. ANOVA    2. 2-Y axis plot, Bar &amp; Line charts  Here we use only Bar &amp; Line charts and 2 Y-axis plot  - Categorical to Categorical Plots:  1. Chi Square Test  2. 2 Y-axis plot, Barchart 3. Heatmap   (can also be applied on numerical to numerical but info is not accurately visualized)  Here we use Barchart,Heatmap and 2 Y-axis plot    </vt:lpstr>
      <vt:lpstr>      BRIEF DISCUSSION on UNIVARIATE ANALYSIS:-   (10) A FEW INTERPRETATIONS:                                    Let us see some Observations in Visuals to understand the relations in a better way       </vt:lpstr>
      <vt:lpstr>Observation 1. The Duration(min) of 500 films(50 percent of the data) is lies between 100 to 140 minutes       50% data (500 movies) Duration(min) are in the range of 103 min to 137 min with a median of 119      the mean of all the duration(min) of the movies = 123.19        So,the data is normally distributed(Bell shaped) with only 15 outliers</vt:lpstr>
      <vt:lpstr>Observation 2. This box plot shows that 7.9 is the median of the data with 6 outliers out of 1000      50% data (500 movies) ratings are in the range of 7.7 to 8.1      the mean of all the ratings = 7.95      So the data is normally distributed without any skewness</vt:lpstr>
      <vt:lpstr>Observation 3. The Distribution of the Votes is right skewed (+vely skewed) as mean &gt; median¶      with 50% data (500 movies) having votes from 55.82k to 382.589k      as the data is right skewed, there will be presence of outliers above the upper fence</vt:lpstr>
      <vt:lpstr>Observation 4 : The Distribution of the LikePrediction(%) is left skewed with normal distribution with 50% data (500 movies) having LikePrediction(%) from 72% to 86% as the data is left skewed, there will be presence of outliers below the lower fence  </vt:lpstr>
      <vt:lpstr>Observation 5. The Distribution of the Gross(millionsUS$) is right skewed (+vely skewed) as mean &gt; median with 50% data (500 movies) having votes from 3.875 to 61.575 as the data is right skewed, there will be presence of outliers above the upper fence (evident that only a few number of movies gain a lot of profits)</vt:lpstr>
      <vt:lpstr>            BRIEF DISCUSSION on BIVARIATE ANALYSIS:      (10) A FEW INTERPRETATIONS:       Let us see some Observations in Visuals to understand the relations in a better way            </vt:lpstr>
      <vt:lpstr>Observation 1 : The 2020 is the present decade with one year passed and that to with covid so it depicts less number of box office collections.  Relationship between DecadeofRelease and Gross(millionsinUS$)</vt:lpstr>
      <vt:lpstr>Observation 2 : The no. of votes have increased siginificantly at the end of the 20 th century (1990 decade) but later it declines till the 2020s  Relation b/w DecadeofRelease and Votes</vt:lpstr>
      <vt:lpstr>Observation 3 : This trend shows that atmost of having 3 directors resulted in achieving higher Gross. The movies with 3 directors yield large box office colections that can be seen from the plot  Relation b/w #directors and Gross(millionsUS$)</vt:lpstr>
      <vt:lpstr>Observation  4: half the movies in the data have votes in the range 0 to 10 lakh votes also having collections in the range of 0-200 millions  Analysis of Votes and Gross(millionsUS$) </vt:lpstr>
      <vt:lpstr>Observation 5: (1)The UA certified movies are having higher votes as it is evident that most people like to watch UA movies                            (2) Surprisingly, The A certified movie has a large number of votes than U                           (3) As expected, The R movies has got less number of votes  Relation b/w Certified and Votes</vt:lpstr>
      <vt:lpstr>Observation 6: (1) The movies with(70% to 90%)LikePrediction(%) and R certificate having low Gross(millionsUS$)                             (2) The movies with(60% to 90%)LikePrediction(%) and UA certificate having high Gross(millionsUS$)  Relation between LikePrediction(%) and Gross(millionsUS$)</vt:lpstr>
      <vt:lpstr>                     BRIEF DISCUSSION on MULTIVARIATE ANALYSIS:                                            * using more than two variables to establish a relationship or find the hidden patterns.   * can be done using Group by concept and describing the statistical analysis    (10) A FEW INTERPRETATIONS:                                             Let us see some Observations in Visuals to understand the relations in a better way      </vt:lpstr>
      <vt:lpstr>(1) using pairplot() we can find the variations with in all the features  Rough Estimation of plot between all features </vt:lpstr>
      <vt:lpstr>(2a) using pivot_table() or groupby() , we can summarize the data between the multiple features  example relationship and Analysis of the four variables : DecadeofRelease, #directors, Duration(min), LikePrediction(%)</vt:lpstr>
      <vt:lpstr>(2b) Using pivot_table() for the analysis of multiple variable as shown below : </vt:lpstr>
      <vt:lpstr>(3) we can also use jointplot() with passing hue argument as some categorical feature for trivariate analysis.</vt:lpstr>
      <vt:lpstr>  (4) : This is the Violin Plot which shows the distribution of the Gross(millionsUS$) based on the certifications                   The larger the tails of the Distribution the more the data is skewed   </vt:lpstr>
      <vt:lpstr>11. The Conclusions that can be drawn from IMDB Movie Ratings and collections Data of 1000 movies:  Some important Conclusions are as shown:-  Most of the movies in the data have ratings 7.7, 7.8, 8, 8.1 .  The movies with 3 number of directors yield good Gross (Box Office Collections)  Most of the Movies(50% data) have votes in the range 0 to 10 lakhs with gross 0 to 200 millions  The UA certified films are earning more Gross. If we drill down more the UA movies with 3 directors yield more Gross than 1,2 no. of directors  The movies with(70% to 90%)LikePrediction(%) and R certificate having low Gross(millionsUS$)  The movies with(60% to 90%)LikePrediction(%) and UA certificate having high Gross(millionsUS$)  As the Decade passes by, The Gross and the no. of movies released are increasing steeply                 ------------------------------------------------XXXXXXXXXXXXXXX-------------------------------------------------------------------                                                                                                                                                                             </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PAILA VINAY AMRUTH</dc:creator>
  <cp:lastModifiedBy>PAILA VINAY AMRUTH</cp:lastModifiedBy>
  <cp:revision>36</cp:revision>
  <dcterms:created xsi:type="dcterms:W3CDTF">2021-06-14T06:29:16Z</dcterms:created>
  <dcterms:modified xsi:type="dcterms:W3CDTF">2021-06-23T09:18:02Z</dcterms:modified>
</cp:coreProperties>
</file>